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89" r:id="rId3"/>
    <p:sldId id="290" r:id="rId4"/>
    <p:sldId id="291" r:id="rId5"/>
    <p:sldId id="292" r:id="rId6"/>
    <p:sldId id="284" r:id="rId7"/>
    <p:sldId id="285" r:id="rId8"/>
    <p:sldId id="286" r:id="rId9"/>
    <p:sldId id="287" r:id="rId10"/>
    <p:sldId id="288" r:id="rId11"/>
    <p:sldId id="269" r:id="rId12"/>
    <p:sldId id="270" r:id="rId13"/>
    <p:sldId id="258" r:id="rId14"/>
    <p:sldId id="259" r:id="rId15"/>
    <p:sldId id="266" r:id="rId16"/>
    <p:sldId id="276" r:id="rId17"/>
    <p:sldId id="260" r:id="rId18"/>
    <p:sldId id="262" r:id="rId19"/>
    <p:sldId id="26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631A-957A-49AD-8B69-312AAE745C41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8696-A072-4905-9888-CA460AE65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3BFD6-B522-4D41-BA38-D1AC3B429E53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6C75-D5DA-4A6F-AFC9-471D62EB4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3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69677-D68D-4BB0-8000-167E489CE30F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41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9pPr>
          </a:lstStyle>
          <a:p>
            <a:pPr eaLnBrk="1" hangingPunct="1"/>
            <a:fld id="{C9F0103F-544B-404B-A70C-53449AA59092}" type="slidenum">
              <a:rPr lang="en-US" sz="1200">
                <a:latin typeface="Arial" panose="020B0604020202020204" pitchFamily="34" charset="0"/>
              </a:rPr>
              <a:pPr eaLnBrk="1" hangingPunct="1"/>
              <a:t>11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40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9pPr>
          </a:lstStyle>
          <a:p>
            <a:pPr eaLnBrk="1" hangingPunct="1"/>
            <a:fld id="{69C941E9-EC36-4EC0-956D-A058D76EDA5E}" type="slidenum">
              <a:rPr 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68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8ECC9-27E8-4B67-968D-5D099BA9143B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66083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BABF5-D972-4D93-96C7-91FDF8183FDE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44635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09583-2CE2-474B-A36F-44BDBE283525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1958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Gay Shoe Clerk on </a:t>
            </a:r>
            <a:r>
              <a:rPr lang="en-US" smtClean="0"/>
              <a:t>youtube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6C75-D5DA-4A6F-AFC9-471D62EB44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17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09583-2CE2-474B-A36F-44BDBE283525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8704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8A32F-B1AE-4423-BE7D-0A5650CD6D88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91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2BE2D-57AF-4AB6-87C4-0E907F1BC1A5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33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C2EAD-9A7F-4E10-9D52-EE59DC38DFD8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02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77302-C09E-438B-8553-ED871795E86B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1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2E8D2B-00D6-47F7-8FC9-937E09D454E7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12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4B794-E04E-4F74-B0E7-7784D24A4549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56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E331F8-319D-48DA-8C45-D70EA9827B40}" type="slidenum">
              <a:rPr lang="en-US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6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612F0-0AA5-402C-AB3D-8A882306477E}" type="slidenum">
              <a:rPr lang="en-US"/>
              <a:pPr>
                <a:spcBef>
                  <a:spcPct val="0"/>
                </a:spcBef>
              </a:pPr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69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7747-59B9-4D6D-97DC-516DA7FB240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6351-647F-48AB-9C15-089799807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upokipr0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2X_BZpnWF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U.S.%20History/Notes/4.%20%20Roaring%201920s/1920s%20Videos/1920%20Dancing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calponefamilytree.info/Room%20in%20a%20tenement.jpg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862388" cy="54006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95800" y="2209800"/>
            <a:ext cx="4486275" cy="2209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>
                        <a:gamma/>
                        <a:shade val="46275"/>
                        <a:invGamma/>
                      </a:srgbClr>
                    </a:gs>
                    <a:gs pos="50000">
                      <a:srgbClr val="800080"/>
                    </a:gs>
                    <a:gs pos="100000">
                      <a:srgbClr val="80008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The American Dream: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>
                        <a:gamma/>
                        <a:shade val="46275"/>
                        <a:invGamma/>
                      </a:srgbClr>
                    </a:gs>
                    <a:gs pos="50000">
                      <a:srgbClr val="800080"/>
                    </a:gs>
                    <a:gs pos="100000">
                      <a:srgbClr val="80008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1920s</a:t>
            </a:r>
          </a:p>
        </p:txBody>
      </p:sp>
    </p:spTree>
    <p:extLst>
      <p:ext uri="{BB962C8B-B14F-4D97-AF65-F5344CB8AC3E}">
        <p14:creationId xmlns="" xmlns:p14="http://schemas.microsoft.com/office/powerpoint/2010/main" val="2464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Al Capone (1899-1947)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505200" y="1219200"/>
            <a:ext cx="51054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- Alphonse Capone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>
                <a:latin typeface="Blue Highway D Type" pitchFamily="2" charset="0"/>
              </a:rPr>
              <a:t> Jan. 17, 1899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>
                <a:latin typeface="Blue Highway D Type" pitchFamily="2" charset="0"/>
              </a:rPr>
              <a:t> Got his scars during bar  fight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sz="2800">
              <a:latin typeface="Blue Highway D Type" pitchFamily="2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>
                <a:latin typeface="Blue Highway D Type" pitchFamily="2" charset="0"/>
              </a:rPr>
              <a:t> expelled from HS at 15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2800">
                <a:latin typeface="Blue Highway D Type" pitchFamily="2" charset="0"/>
              </a:rPr>
              <a:t> Took control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   Chicago when the Old Boss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   was assassinated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Blue Highway D Type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- Oct 1931 went to jail for tax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  evasion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Blue Highway D Type" pitchFamily="2" charset="0"/>
              </a:rPr>
              <a:t>- Died Jan 25, 1947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857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228600" y="4876800"/>
            <a:ext cx="3124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Blue Highway D Type" pitchFamily="2" charset="0"/>
              </a:rPr>
              <a:t>“Public Enemy #1”</a:t>
            </a:r>
          </a:p>
        </p:txBody>
      </p:sp>
    </p:spTree>
    <p:extLst>
      <p:ext uri="{BB962C8B-B14F-4D97-AF65-F5344CB8AC3E}">
        <p14:creationId xmlns="" xmlns:p14="http://schemas.microsoft.com/office/powerpoint/2010/main" val="34660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534400" cy="16002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Today’s Topic: Motion Picture Production Code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67000"/>
            <a:ext cx="6705600" cy="30480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Was the pop culture of 1920s America corrupting the citizens?  </a:t>
            </a:r>
          </a:p>
          <a:p>
            <a:pPr eaLnBrk="1" hangingPunct="1"/>
            <a:r>
              <a:rPr lang="en-US" b="1" i="1" dirty="0" smtClean="0">
                <a:solidFill>
                  <a:schemeClr val="tx1"/>
                </a:solidFill>
              </a:rPr>
              <a:t>Should films &amp; radio be censored?</a:t>
            </a:r>
          </a:p>
        </p:txBody>
      </p:sp>
    </p:spTree>
    <p:extLst>
      <p:ext uri="{BB962C8B-B14F-4D97-AF65-F5344CB8AC3E}">
        <p14:creationId xmlns="" xmlns:p14="http://schemas.microsoft.com/office/powerpoint/2010/main" val="243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976688" cy="4800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685800" y="5410200"/>
            <a:ext cx="33528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New Morality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875088" cy="4800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533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Fundamentalists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4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1447800"/>
            <a:ext cx="8686800" cy="5105400"/>
          </a:xfrm>
          <a:prstGeom prst="rect">
            <a:avLst/>
          </a:prstGeom>
          <a:solidFill>
            <a:schemeClr val="bg1">
              <a:alpha val="81175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       </a:t>
            </a:r>
            <a:r>
              <a:rPr lang="en-US" sz="3200" b="1" u="sng" dirty="0">
                <a:latin typeface="Times New Roman" pitchFamily="18" charset="0"/>
              </a:rPr>
              <a:t>Prohibition Jan. 1920 = 18th Amendment</a:t>
            </a:r>
          </a:p>
          <a:p>
            <a:pPr marL="342900" indent="-342900">
              <a:spcBef>
                <a:spcPct val="20000"/>
              </a:spcBef>
            </a:pPr>
            <a:endParaRPr lang="en-US" sz="3200" b="1" u="sng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People Fear = life is changing, becoming corrupt…all b/c of alcohol!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Bell MT" pitchFamily="18" charset="0"/>
              </a:rPr>
              <a:t>Example: 1920s Censorship:</a:t>
            </a:r>
          </a:p>
        </p:txBody>
      </p:sp>
      <p:pic>
        <p:nvPicPr>
          <p:cNvPr id="22532" name="Picture 4" descr="MCj02376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343400"/>
            <a:ext cx="2089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6629400" y="4648200"/>
            <a:ext cx="2286000" cy="17526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6858000" y="4953000"/>
            <a:ext cx="1752600" cy="9906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1447800"/>
            <a:ext cx="8686800" cy="5105400"/>
          </a:xfrm>
          <a:prstGeom prst="rect">
            <a:avLst/>
          </a:prstGeom>
          <a:solidFill>
            <a:schemeClr val="bg1">
              <a:alpha val="81175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b="1" u="sng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u="sng" dirty="0">
                <a:latin typeface="Times New Roman" pitchFamily="18" charset="0"/>
              </a:rPr>
              <a:t>Target = Loose behavior in Film</a:t>
            </a:r>
          </a:p>
          <a:p>
            <a:pPr marL="342900" indent="-342900">
              <a:spcBef>
                <a:spcPct val="20000"/>
              </a:spcBef>
            </a:pPr>
            <a:endParaRPr lang="en-US" sz="3200" b="1" u="sng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People Fear = movies are sending a </a:t>
            </a:r>
            <a:r>
              <a:rPr lang="en-US" sz="3200" b="1" dirty="0" smtClean="0">
                <a:latin typeface="Times New Roman" pitchFamily="18" charset="0"/>
              </a:rPr>
              <a:t>bad message</a:t>
            </a:r>
            <a:endParaRPr lang="en-US" sz="3200" b="1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b="1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By 1930s =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strict </a:t>
            </a:r>
            <a:r>
              <a:rPr lang="en-US" sz="3200" b="1" u="sng" dirty="0">
                <a:latin typeface="Times New Roman" pitchFamily="18" charset="0"/>
              </a:rPr>
              <a:t>Motion Picture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u="sng" dirty="0">
                <a:latin typeface="Times New Roman" pitchFamily="18" charset="0"/>
              </a:rPr>
              <a:t>Production Code = Hays Code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Bell MT" pitchFamily="18" charset="0"/>
              </a:rPr>
              <a:t>Example: 1920s Censorship: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1919288" cy="2457450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4648200"/>
            <a:ext cx="2286000" cy="1752600"/>
            <a:chOff x="4176" y="2928"/>
            <a:chExt cx="1440" cy="1104"/>
          </a:xfrm>
        </p:grpSpPr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4176" y="2928"/>
              <a:ext cx="1440" cy="110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V="1">
              <a:off x="4320" y="3120"/>
              <a:ext cx="1104" cy="62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5105400"/>
          </a:xfrm>
          <a:prstGeom prst="rect">
            <a:avLst/>
          </a:prstGeom>
          <a:solidFill>
            <a:schemeClr val="bg1">
              <a:alpha val="81175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Spent her career pushing the boundaries of sexual and moral  behavior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Outraged critics with two sensational Broadway productions in 1926 and 1927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1" dirty="0" smtClean="0"/>
              <a:t>Sex </a:t>
            </a:r>
            <a:r>
              <a:rPr lang="en-US" sz="2400" dirty="0" smtClean="0"/>
              <a:t>(a play she wrote about a Montreal prostitute)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1" dirty="0" smtClean="0"/>
              <a:t>The Drag </a:t>
            </a:r>
            <a:r>
              <a:rPr lang="en-US" sz="2400" dirty="0" smtClean="0"/>
              <a:t>(a “homosexual comedy-drama”)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Arrested in 1928 for her play about a troupe of female impersonators, </a:t>
            </a:r>
            <a:r>
              <a:rPr lang="en-US" sz="2400" i="1" dirty="0" smtClean="0"/>
              <a:t>Pleasure Man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Moved from Broadway to Hollywood in 1932, surprising considering that the film industry followed the MPPC (tighter moral scrutiny)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Bell MT" pitchFamily="18" charset="0"/>
              </a:rPr>
              <a:t>Mae West</a:t>
            </a:r>
            <a:endParaRPr lang="en-US" sz="4000" b="1" dirty="0">
              <a:solidFill>
                <a:schemeClr val="tx2"/>
              </a:solidFill>
              <a:latin typeface="Bell MT" pitchFamily="18" charset="0"/>
            </a:endParaRPr>
          </a:p>
        </p:txBody>
      </p:sp>
      <p:pic>
        <p:nvPicPr>
          <p:cNvPr id="27655" name="Picture 7" descr="MC900431621[1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810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basedefotos.com/files/images/2011/10/fotos-de-mae-wes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219200"/>
            <a:ext cx="269557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25950" cy="609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105400" y="228600"/>
            <a:ext cx="3810000" cy="66992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lue Highway D Typ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ue Highway D Typ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Roscoe Conkling</a:t>
            </a:r>
            <a:r>
              <a:rPr lang="en-US" sz="2400">
                <a:latin typeface="Arial" panose="020B0604020202020204" pitchFamily="34" charset="0"/>
              </a:rPr>
              <a:t> "</a:t>
            </a:r>
            <a:r>
              <a:rPr lang="en-US" sz="2400" b="1">
                <a:latin typeface="Arial" panose="020B0604020202020204" pitchFamily="34" charset="0"/>
              </a:rPr>
              <a:t>Fatty</a:t>
            </a:r>
            <a:r>
              <a:rPr lang="en-US" sz="2400">
                <a:latin typeface="Arial" panose="020B0604020202020204" pitchFamily="34" charset="0"/>
              </a:rPr>
              <a:t>" </a:t>
            </a:r>
            <a:r>
              <a:rPr lang="en-US" sz="2400" b="1">
                <a:latin typeface="Arial" panose="020B0604020202020204" pitchFamily="34" charset="0"/>
              </a:rPr>
              <a:t>Arbuckle</a:t>
            </a:r>
            <a:r>
              <a:rPr lang="en-US" sz="24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i="1">
                <a:latin typeface="Arial" panose="020B0604020202020204" pitchFamily="34" charset="0"/>
              </a:rPr>
              <a:t>(March 24, 1887 – June 29, 1933)</a:t>
            </a:r>
            <a:r>
              <a:rPr lang="en-US" sz="22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9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panose="020B0604020202020204" pitchFamily="34" charset="0"/>
              </a:rPr>
              <a:t>Highest paid Silent Film Actor ($1 mill in 1918)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panose="020B0604020202020204" pitchFamily="34" charset="0"/>
              </a:rPr>
              <a:t>Mentored Charlie Chaplin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panose="020B0604020202020204" pitchFamily="34" charset="0"/>
              </a:rPr>
              <a:t>Labor 1921: Miss </a:t>
            </a:r>
            <a:r>
              <a:rPr lang="en-US" sz="2400" b="1" u="sng">
                <a:latin typeface="Arial" panose="020B0604020202020204" pitchFamily="34" charset="0"/>
              </a:rPr>
              <a:t>Virginia Rappe</a:t>
            </a:r>
            <a:r>
              <a:rPr lang="en-US" sz="2400">
                <a:latin typeface="Arial" panose="020B0604020202020204" pitchFamily="34" charset="0"/>
              </a:rPr>
              <a:t> got sick at his party and soon died.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panose="020B0604020202020204" pitchFamily="34" charset="0"/>
              </a:rPr>
              <a:t>Arbuckle stood trial 3 times for manslaughter.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panose="020B0604020202020204" pitchFamily="34" charset="0"/>
              </a:rPr>
              <a:t>Acquitted.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2563813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11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Scandalist film…</a:t>
            </a:r>
          </a:p>
        </p:txBody>
      </p:sp>
      <p:sp>
        <p:nvSpPr>
          <p:cNvPr id="24579" name="Film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3667125" y="1981200"/>
            <a:ext cx="1809750" cy="28956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1447800 h 21600"/>
              <a:gd name="T8" fmla="*/ 1809750 w 21600"/>
              <a:gd name="T9" fmla="*/ 2895600 h 21600"/>
              <a:gd name="T10" fmla="*/ 904875 w 21600"/>
              <a:gd name="T11" fmla="*/ 2895600 h 21600"/>
              <a:gd name="T12" fmla="*/ 0 w 21600"/>
              <a:gd name="T13" fmla="*/ 2895600 h 21600"/>
              <a:gd name="T14" fmla="*/ 0 w 21600"/>
              <a:gd name="T15" fmla="*/ 1447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692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146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5638800"/>
            <a:ext cx="396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Arial" charset="0"/>
              </a:rPr>
              <a:t>Will Hays</a:t>
            </a:r>
            <a:endParaRPr lang="en-US" sz="2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Wrote the Code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648200" y="5638800"/>
            <a:ext cx="396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Arial" charset="0"/>
              </a:rPr>
              <a:t>Joe Breen</a:t>
            </a:r>
          </a:p>
          <a:p>
            <a:pPr algn="ctr"/>
            <a:r>
              <a:rPr lang="en-US" sz="1800">
                <a:latin typeface="Arial" charset="0"/>
              </a:rPr>
              <a:t>Enforced the Code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8600" y="304800"/>
            <a:ext cx="8686800" cy="685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Bell MT" pitchFamily="18" charset="0"/>
              </a:rPr>
              <a:t>1920s Censorship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5105400"/>
          </a:xfrm>
          <a:prstGeom prst="rect">
            <a:avLst/>
          </a:prstGeom>
          <a:solidFill>
            <a:schemeClr val="bg1">
              <a:alpha val="81175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 dirty="0" smtClean="0">
                <a:latin typeface="Times New Roman" pitchFamily="18" charset="0"/>
              </a:rPr>
              <a:t>The </a:t>
            </a:r>
            <a:r>
              <a:rPr lang="en-US" sz="2800" b="1" u="sng" dirty="0">
                <a:latin typeface="Times New Roman" pitchFamily="18" charset="0"/>
              </a:rPr>
              <a:t>rules: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</a:rPr>
              <a:t>“No picture shall be produced that will lower the moral standards of those who see it”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Only correct standards of life shall be presented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No ridicule of the law or law enforcement agencies (criminals cannot be shown in a sympathetic light)</a:t>
            </a:r>
          </a:p>
          <a:p>
            <a:pPr marL="342900" indent="-342900">
              <a:spcBef>
                <a:spcPct val="20000"/>
              </a:spcBef>
            </a:pPr>
            <a:endParaRPr lang="en-US" sz="9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NO: nudity, “suggestive” dancing, ridicule of religion, no drug use, methods of crime, homosexuality, interracial marriage, STDs, or depiction of child birth, scenes of passion, excessive and lustful </a:t>
            </a:r>
            <a:r>
              <a:rPr lang="en-US" sz="2400" dirty="0" smtClean="0">
                <a:latin typeface="Times New Roman" pitchFamily="18" charset="0"/>
              </a:rPr>
              <a:t>kissing</a:t>
            </a:r>
            <a:r>
              <a:rPr lang="en-US" sz="2800" dirty="0">
                <a:latin typeface="Times New Roman" pitchFamily="18" charset="0"/>
              </a:rPr>
              <a:t>	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Bell MT" pitchFamily="18" charset="0"/>
              </a:rPr>
              <a:t>The Hays Code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57400" y="1295400"/>
            <a:ext cx="47244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Arial" charset="0"/>
              </a:rPr>
              <a:t>Cannot say:</a:t>
            </a:r>
          </a:p>
          <a:p>
            <a:pPr algn="ctr"/>
            <a:endParaRPr lang="en-US" sz="2800" dirty="0">
              <a:latin typeface="Arial" charset="0"/>
            </a:endParaRPr>
          </a:p>
          <a:p>
            <a:pPr algn="ctr"/>
            <a:r>
              <a:rPr lang="en-US" sz="2800" dirty="0">
                <a:latin typeface="Arial" charset="0"/>
              </a:rPr>
              <a:t>*&amp;^$^@</a:t>
            </a:r>
          </a:p>
          <a:p>
            <a:pPr algn="ctr"/>
            <a:r>
              <a:rPr lang="en-US" sz="2800" dirty="0">
                <a:latin typeface="Arial" charset="0"/>
              </a:rPr>
              <a:t>Or</a:t>
            </a:r>
          </a:p>
          <a:p>
            <a:pPr algn="ctr"/>
            <a:r>
              <a:rPr lang="en-US" sz="2800" dirty="0">
                <a:latin typeface="Arial" charset="0"/>
              </a:rPr>
              <a:t>$%#@^*</a:t>
            </a:r>
          </a:p>
          <a:p>
            <a:pPr algn="ctr"/>
            <a:r>
              <a:rPr lang="en-US" sz="2800" dirty="0">
                <a:latin typeface="Arial" charset="0"/>
              </a:rPr>
              <a:t>Or</a:t>
            </a:r>
          </a:p>
          <a:p>
            <a:pPr algn="ctr"/>
            <a:r>
              <a:rPr lang="en-US" sz="2800" dirty="0">
                <a:latin typeface="Arial" charset="0"/>
              </a:rPr>
              <a:t>$#@*()&amp;^</a:t>
            </a:r>
          </a:p>
          <a:p>
            <a:pPr algn="ctr"/>
            <a:r>
              <a:rPr lang="en-US" sz="2800" dirty="0">
                <a:latin typeface="Arial" charset="0"/>
              </a:rPr>
              <a:t>Or</a:t>
            </a:r>
          </a:p>
          <a:p>
            <a:pPr algn="ctr"/>
            <a:r>
              <a:rPr lang="en-US" sz="2800" dirty="0">
                <a:latin typeface="Arial" charset="0"/>
              </a:rPr>
              <a:t>#%%#&amp;@@</a:t>
            </a:r>
          </a:p>
          <a:p>
            <a:pPr algn="ctr"/>
            <a:r>
              <a:rPr lang="en-US" sz="2800" dirty="0">
                <a:latin typeface="Arial" charset="0"/>
              </a:rPr>
              <a:t>OR</a:t>
            </a:r>
          </a:p>
          <a:p>
            <a:pPr algn="ctr"/>
            <a:r>
              <a:rPr lang="en-US" sz="2800" dirty="0">
                <a:latin typeface="Arial" charset="0"/>
              </a:rPr>
              <a:t>#@&amp;*^%#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56388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i="1" u="sng"/>
              <a:t>How are the 1920s going to be different</a:t>
            </a:r>
            <a:r>
              <a:rPr lang="en-US"/>
              <a:t>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Your Nation just won </a:t>
            </a:r>
            <a:br>
              <a:rPr lang="en-US"/>
            </a:br>
            <a:r>
              <a:rPr lang="en-US">
                <a:latin typeface="Algerian" pitchFamily="82" charset="0"/>
              </a:rPr>
              <a:t>“the war to end all wars”</a:t>
            </a:r>
            <a:r>
              <a:rPr lang="en-US"/>
              <a:t/>
            </a:r>
            <a:br>
              <a:rPr lang="en-US"/>
            </a:br>
            <a:r>
              <a:rPr lang="en-US"/>
              <a:t>(WWI)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1" i="1"/>
              <a:t>What are you going to do!?</a:t>
            </a:r>
          </a:p>
        </p:txBody>
      </p:sp>
      <p:sp>
        <p:nvSpPr>
          <p:cNvPr id="83973" name="Infopage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8382000" y="5943600"/>
            <a:ext cx="523875" cy="7191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42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2100"/>
            <a:ext cx="7696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10668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latin typeface="Bodoni MT" pitchFamily="18" charset="0"/>
              </a:rPr>
              <a:t>After the war = </a:t>
            </a:r>
            <a:r>
              <a:rPr lang="en-US" b="1" u="sng">
                <a:latin typeface="Bodoni MT" pitchFamily="18" charset="0"/>
              </a:rPr>
              <a:t>clash in values!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600200"/>
            <a:ext cx="8686800" cy="5105400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5400" b="1" u="sng">
                <a:latin typeface="Times New Roman" panose="02020603050405020304" pitchFamily="18" charset="0"/>
              </a:rPr>
              <a:t>New Morality</a:t>
            </a:r>
            <a:r>
              <a:rPr lang="en-US" sz="5400" b="1">
                <a:latin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5400" b="1">
                <a:latin typeface="Times New Roman" panose="02020603050405020304" pitchFamily="18" charset="0"/>
              </a:rPr>
              <a:t>all about personal freedom</a:t>
            </a:r>
          </a:p>
          <a:p>
            <a:pPr algn="ctr">
              <a:buFontTx/>
              <a:buNone/>
            </a:pPr>
            <a:r>
              <a:rPr lang="en-US" sz="5400" b="1">
                <a:latin typeface="Times New Roman" panose="02020603050405020304" pitchFamily="18" charset="0"/>
              </a:rPr>
              <a:t>v.</a:t>
            </a:r>
          </a:p>
          <a:p>
            <a:pPr algn="ctr">
              <a:buFontTx/>
              <a:buNone/>
            </a:pPr>
            <a:r>
              <a:rPr lang="en-US" sz="5400" b="1" u="sng">
                <a:latin typeface="Times New Roman" panose="02020603050405020304" pitchFamily="18" charset="0"/>
              </a:rPr>
              <a:t>Fundamentalist</a:t>
            </a:r>
          </a:p>
          <a:p>
            <a:pPr algn="ctr">
              <a:buFontTx/>
              <a:buNone/>
            </a:pPr>
            <a:r>
              <a:rPr lang="en-US" sz="5400" b="1">
                <a:latin typeface="Times New Roman" panose="02020603050405020304" pitchFamily="18" charset="0"/>
              </a:rPr>
              <a:t>Old school traditionalists</a:t>
            </a:r>
          </a:p>
        </p:txBody>
      </p:sp>
    </p:spTree>
    <p:extLst>
      <p:ext uri="{BB962C8B-B14F-4D97-AF65-F5344CB8AC3E}">
        <p14:creationId xmlns="" xmlns:p14="http://schemas.microsoft.com/office/powerpoint/2010/main" val="12268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52600" y="0"/>
            <a:ext cx="5867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976688" cy="4800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3048000"/>
            <a:ext cx="7620000" cy="3587750"/>
          </a:xfrm>
          <a:prstGeom prst="rect">
            <a:avLst/>
          </a:prstGeom>
          <a:solidFill>
            <a:srgbClr val="99CC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New Morality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FREEDOM.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Young &amp; Modern.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Worked and spent money on music, fashion,    and other entertainment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Urban (cities- it’s where the action is)</a:t>
            </a:r>
          </a:p>
        </p:txBody>
      </p:sp>
    </p:spTree>
    <p:extLst>
      <p:ext uri="{BB962C8B-B14F-4D97-AF65-F5344CB8AC3E}">
        <p14:creationId xmlns="" xmlns:p14="http://schemas.microsoft.com/office/powerpoint/2010/main" val="1090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build="p" animBg="1"/>
      <p:bldP spid="45060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0"/>
            <a:ext cx="58674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20688"/>
            <a:ext cx="3875088" cy="59801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3352800"/>
            <a:ext cx="7620000" cy="3175000"/>
          </a:xfrm>
          <a:prstGeom prst="rect">
            <a:avLst/>
          </a:prstGeom>
          <a:solidFill>
            <a:srgbClr val="333399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Fundamentalists</a:t>
            </a:r>
          </a:p>
          <a:p>
            <a:pPr>
              <a:spcBef>
                <a:spcPct val="50000"/>
              </a:spcBef>
            </a:pPr>
            <a:endParaRPr lang="en-US" sz="1000" b="1" u="sng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Very </a:t>
            </a:r>
            <a:r>
              <a:rPr lang="en-US" sz="2800" b="1" u="sng">
                <a:solidFill>
                  <a:schemeClr val="bg1"/>
                </a:solidFill>
              </a:rPr>
              <a:t>Religious</a:t>
            </a:r>
            <a:r>
              <a:rPr lang="en-US" sz="2800">
                <a:solidFill>
                  <a:schemeClr val="bg1"/>
                </a:solidFill>
              </a:rPr>
              <a:t>:  they believed that the Bible was 100% correct and that god created man.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Sometimes </a:t>
            </a:r>
            <a:r>
              <a:rPr lang="en-US" sz="2800" b="1" u="sng">
                <a:solidFill>
                  <a:schemeClr val="bg1"/>
                </a:solidFill>
              </a:rPr>
              <a:t>older</a:t>
            </a:r>
            <a:r>
              <a:rPr lang="en-US" sz="2800">
                <a:solidFill>
                  <a:schemeClr val="bg1"/>
                </a:solidFill>
              </a:rPr>
              <a:t> generation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</a:rPr>
              <a:t>Lived in </a:t>
            </a:r>
            <a:r>
              <a:rPr lang="en-US" sz="2800" b="1" u="sng">
                <a:solidFill>
                  <a:schemeClr val="bg1"/>
                </a:solidFill>
              </a:rPr>
              <a:t>rural areas</a:t>
            </a:r>
            <a:r>
              <a:rPr lang="en-US" sz="2800">
                <a:solidFill>
                  <a:schemeClr val="bg1"/>
                </a:solidFill>
              </a:rPr>
              <a:t> (farms/Midwest)</a:t>
            </a:r>
          </a:p>
        </p:txBody>
      </p:sp>
    </p:spTree>
    <p:extLst>
      <p:ext uri="{BB962C8B-B14F-4D97-AF65-F5344CB8AC3E}">
        <p14:creationId xmlns="" xmlns:p14="http://schemas.microsoft.com/office/powerpoint/2010/main" val="2094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build="p" animBg="1"/>
      <p:bldP spid="46084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914400"/>
            <a:ext cx="7772400" cy="2819400"/>
          </a:xfrm>
          <a:solidFill>
            <a:schemeClr val="bg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6000" smtClean="0">
                <a:latin typeface="Bodoni MT Condensed" pitchFamily="18" charset="0"/>
              </a:rPr>
              <a:t>The 1920’s new American Dream:</a:t>
            </a:r>
            <a:br>
              <a:rPr lang="en-US" sz="6000" smtClean="0">
                <a:latin typeface="Bodoni MT Condensed" pitchFamily="18" charset="0"/>
              </a:rPr>
            </a:br>
            <a:r>
              <a:rPr lang="en-US" sz="6000" smtClean="0">
                <a:latin typeface="Bodoni MT Condensed" pitchFamily="18" charset="0"/>
              </a:rPr>
              <a:t>The </a:t>
            </a:r>
            <a:r>
              <a:rPr lang="en-US" smtClean="0">
                <a:latin typeface="Broadway BT" panose="04040905080B02020502" pitchFamily="82" charset="0"/>
              </a:rPr>
              <a:t>Gangster</a:t>
            </a:r>
            <a:r>
              <a:rPr lang="en-US" smtClean="0">
                <a:latin typeface="Broadway" pitchFamily="82" charset="0"/>
              </a:rPr>
              <a:t> </a:t>
            </a:r>
            <a:r>
              <a:rPr lang="en-US" sz="6000" smtClean="0">
                <a:latin typeface="Bodoni MT Condensed" pitchFamily="18" charset="0"/>
              </a:rPr>
              <a:t>Lifestyle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3962400"/>
            <a:ext cx="69342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Baskerville Old Face" pitchFamily="18" charset="0"/>
              </a:rPr>
              <a:t>Why was the gangster lifestyle 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Baskerville Old Face" pitchFamily="18" charset="0"/>
              </a:rPr>
              <a:t> popular at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latin typeface="Baskerville Old Face" pitchFamily="18" charset="0"/>
              </a:rPr>
              <a:t> turn of the century?</a:t>
            </a:r>
          </a:p>
        </p:txBody>
      </p:sp>
    </p:spTree>
    <p:extLst>
      <p:ext uri="{BB962C8B-B14F-4D97-AF65-F5344CB8AC3E}">
        <p14:creationId xmlns="" xmlns:p14="http://schemas.microsoft.com/office/powerpoint/2010/main" val="23895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92162"/>
          </a:xfr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030538" algn="l"/>
              </a:tabLst>
            </a:pPr>
            <a:r>
              <a:rPr lang="en-US" sz="3600" smtClean="0"/>
              <a:t>Historical Events </a:t>
            </a:r>
            <a:r>
              <a:rPr lang="en-US" sz="3600" smtClean="0">
                <a:sym typeface="Wingdings" panose="05000000000000000000" pitchFamily="2" charset="2"/>
              </a:rPr>
              <a:t> </a:t>
            </a:r>
            <a:r>
              <a:rPr lang="en-US" sz="3600" i="1" smtClean="0">
                <a:latin typeface="Broadway" pitchFamily="82" charset="0"/>
              </a:rPr>
              <a:t>Gangster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934200" cy="609600"/>
          </a:xfrm>
          <a:solidFill>
            <a:srgbClr val="CC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#1.)  Mass Immigration to USA cities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257800" y="2971800"/>
            <a:ext cx="358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  <a:sym typeface="Wingdings" panose="05000000000000000000" pitchFamily="2" charset="2"/>
              </a:rPr>
              <a:t>millions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  <a:sym typeface="Wingdings" panose="05000000000000000000" pitchFamily="2" charset="2"/>
              </a:rPr>
              <a:t>immigrants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  <a:sym typeface="Wingdings" panose="05000000000000000000" pitchFamily="2" charset="2"/>
              </a:rPr>
              <a:t>moved to America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04800" y="2667000"/>
            <a:ext cx="36576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>
                <a:cs typeface="Arial" panose="020B0604020202020204" pitchFamily="34" charset="0"/>
              </a:rPr>
              <a:t>WWI (1914-1918)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cs typeface="Arial" panose="020B0604020202020204" pitchFamily="34" charset="0"/>
              </a:rPr>
              <a:t>destroyed Europe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143000" y="25146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CAUSE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43600" y="24384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EFFECT</a:t>
            </a:r>
          </a:p>
        </p:txBody>
      </p:sp>
      <p:pic>
        <p:nvPicPr>
          <p:cNvPr id="26632" name="Picture 8" descr="hist17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791200" cy="4035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http://www.scalponefamilytree.info/Room%20in%20a%20tenement.jpg"/>
          <p:cNvPicPr>
            <a:picLocks noChangeAspect="1" noChangeArrowheads="1"/>
          </p:cNvPicPr>
          <p:nvPr/>
        </p:nvPicPr>
        <p:blipFill>
          <a:blip r:embed="rId4" r:link="rId5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181600" cy="4083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81000" y="5105400"/>
            <a:ext cx="861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cs typeface="Arial" panose="020B0604020202020204" pitchFamily="34" charset="0"/>
              </a:rPr>
              <a:t>Influence on </a:t>
            </a:r>
            <a:r>
              <a:rPr lang="en-US" sz="3600">
                <a:latin typeface="Broadway" pitchFamily="82" charset="0"/>
                <a:cs typeface="Arial" panose="020B0604020202020204" pitchFamily="34" charset="0"/>
              </a:rPr>
              <a:t>Gangster</a:t>
            </a:r>
            <a:r>
              <a:rPr lang="en-US" sz="3600">
                <a:cs typeface="Arial" panose="020B0604020202020204" pitchFamily="34" charset="0"/>
              </a:rPr>
              <a:t>?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cs typeface="Arial" panose="020B0604020202020204" pitchFamily="34" charset="0"/>
              </a:rPr>
              <a:t>some turned to crime in order to survive</a:t>
            </a:r>
          </a:p>
        </p:txBody>
      </p:sp>
    </p:spTree>
    <p:extLst>
      <p:ext uri="{BB962C8B-B14F-4D97-AF65-F5344CB8AC3E}">
        <p14:creationId xmlns="" xmlns:p14="http://schemas.microsoft.com/office/powerpoint/2010/main" val="25268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build="p" animBg="1"/>
      <p:bldP spid="26628" grpId="0" animBg="1"/>
      <p:bldP spid="26629" grpId="0" animBg="1"/>
      <p:bldP spid="26630" grpId="0" animBg="1"/>
      <p:bldP spid="26631" grpId="0" animBg="1"/>
      <p:bldP spid="266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92162"/>
          </a:xfr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3030538" algn="l"/>
              </a:tabLst>
            </a:pPr>
            <a:r>
              <a:rPr lang="en-US" sz="3600" smtClean="0"/>
              <a:t>Historical Events </a:t>
            </a:r>
            <a:r>
              <a:rPr lang="en-US" sz="3600" smtClean="0">
                <a:sym typeface="Wingdings" panose="05000000000000000000" pitchFamily="2" charset="2"/>
              </a:rPr>
              <a:t> </a:t>
            </a:r>
            <a:r>
              <a:rPr lang="en-US" sz="3600" i="1" smtClean="0">
                <a:latin typeface="Broadway" pitchFamily="82" charset="0"/>
              </a:rPr>
              <a:t>Gangster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934200" cy="609600"/>
          </a:xfrm>
          <a:solidFill>
            <a:srgbClr val="CC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#2.)  The 18</a:t>
            </a:r>
            <a:r>
              <a:rPr lang="en-US" baseline="30000" smtClean="0"/>
              <a:t>th</a:t>
            </a:r>
            <a:r>
              <a:rPr lang="en-US" smtClean="0"/>
              <a:t> Amendment (1919)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181600" y="2971800"/>
            <a:ext cx="3581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>
                <a:cs typeface="Arial" panose="020B0604020202020204" pitchFamily="34" charset="0"/>
                <a:sym typeface="Wingdings" panose="05000000000000000000" pitchFamily="2" charset="2"/>
              </a:rPr>
              <a:t>Gov. outlawed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>
                <a:cs typeface="Arial" panose="020B0604020202020204" pitchFamily="34" charset="0"/>
                <a:sym typeface="Wingdings" panose="05000000000000000000" pitchFamily="2" charset="2"/>
              </a:rPr>
              <a:t>Liquor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>
                <a:cs typeface="Arial" panose="020B0604020202020204" pitchFamily="34" charset="0"/>
                <a:sym typeface="Wingdings" panose="05000000000000000000" pitchFamily="2" charset="2"/>
              </a:rPr>
              <a:t>production,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>
                <a:cs typeface="Arial" panose="020B0604020202020204" pitchFamily="34" charset="0"/>
                <a:sym typeface="Wingdings" panose="05000000000000000000" pitchFamily="2" charset="2"/>
              </a:rPr>
              <a:t>consumption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>
                <a:cs typeface="Arial" panose="020B0604020202020204" pitchFamily="34" charset="0"/>
                <a:sym typeface="Wingdings" panose="05000000000000000000" pitchFamily="2" charset="2"/>
              </a:rPr>
              <a:t>&amp; sale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81000" y="2667000"/>
            <a:ext cx="36576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cs typeface="Arial" panose="020B0604020202020204" pitchFamily="34" charset="0"/>
              </a:rPr>
              <a:t>society was drunk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cs typeface="Arial" panose="020B0604020202020204" pitchFamily="34" charset="0"/>
              </a:rPr>
              <a:t>and misbehaving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19200" y="25146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CAUSE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867400" y="24384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cs typeface="Arial" panose="020B0604020202020204" pitchFamily="34" charset="0"/>
              </a:rPr>
              <a:t>EFFECT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4800" y="5410200"/>
            <a:ext cx="861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cs typeface="Arial" panose="020B0604020202020204" pitchFamily="34" charset="0"/>
              </a:rPr>
              <a:t>Influence on </a:t>
            </a:r>
            <a:r>
              <a:rPr lang="en-US" sz="3600">
                <a:latin typeface="Broadway" pitchFamily="82" charset="0"/>
                <a:cs typeface="Arial" panose="020B0604020202020204" pitchFamily="34" charset="0"/>
              </a:rPr>
              <a:t>Gangster</a:t>
            </a:r>
            <a:r>
              <a:rPr lang="en-US" sz="3600">
                <a:cs typeface="Arial" panose="020B0604020202020204" pitchFamily="34" charset="0"/>
              </a:rPr>
              <a:t>? =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cs typeface="Arial" panose="020B0604020202020204" pitchFamily="34" charset="0"/>
              </a:rPr>
              <a:t>became organized and made more $$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6553200" y="990600"/>
            <a:ext cx="2286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u="sng">
                <a:cs typeface="Arial" panose="020B0604020202020204" pitchFamily="34" charset="0"/>
              </a:rPr>
              <a:t>Prohibition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1054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391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899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4495800" y="5334000"/>
            <a:ext cx="2895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</a:rPr>
              <a:t>Bootleg Liquor</a:t>
            </a: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70" b="14963"/>
          <a:stretch>
            <a:fillRect/>
          </a:stretch>
        </p:blipFill>
        <p:spPr bwMode="auto">
          <a:xfrm>
            <a:off x="152400" y="152400"/>
            <a:ext cx="74676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28600" y="3429000"/>
            <a:ext cx="2895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cs typeface="Arial" panose="020B0604020202020204" pitchFamily="34" charset="0"/>
              </a:rPr>
              <a:t>Speakeasy</a:t>
            </a:r>
          </a:p>
        </p:txBody>
      </p:sp>
    </p:spTree>
    <p:extLst>
      <p:ext uri="{BB962C8B-B14F-4D97-AF65-F5344CB8AC3E}">
        <p14:creationId xmlns="" xmlns:p14="http://schemas.microsoft.com/office/powerpoint/2010/main" val="3392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build="p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5" grpId="0" animBg="1"/>
      <p:bldP spid="286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743200" y="1524000"/>
            <a:ext cx="3505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477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Chiller"/>
              </a:rPr>
              <a:t>Scarface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5410200" y="4419600"/>
            <a:ext cx="22098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 panose="020B0A04020102020204" pitchFamily="34" charset="0"/>
              </a:rPr>
              <a:t>1932</a:t>
            </a:r>
          </a:p>
        </p:txBody>
      </p:sp>
    </p:spTree>
    <p:extLst>
      <p:ext uri="{BB962C8B-B14F-4D97-AF65-F5344CB8AC3E}">
        <p14:creationId xmlns="" xmlns:p14="http://schemas.microsoft.com/office/powerpoint/2010/main" val="18473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68" grpId="0" animBg="1"/>
      <p:bldP spid="368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625</Words>
  <Application>Microsoft Office PowerPoint</Application>
  <PresentationFormat>On-screen Show (4:3)</PresentationFormat>
  <Paragraphs>145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How are the 1920s going to be different?  Your Nation just won  “the war to end all wars” (WWI)  What are you going to do!?</vt:lpstr>
      <vt:lpstr>Slide 3</vt:lpstr>
      <vt:lpstr>Slide 4</vt:lpstr>
      <vt:lpstr>Slide 5</vt:lpstr>
      <vt:lpstr>The 1920’s new American Dream: The Gangster Lifestyle</vt:lpstr>
      <vt:lpstr>Historical Events  Gangster</vt:lpstr>
      <vt:lpstr>Historical Events  Gangster</vt:lpstr>
      <vt:lpstr>Slide 9</vt:lpstr>
      <vt:lpstr>Al Capone (1899-1947)</vt:lpstr>
      <vt:lpstr>Today’s Topic: Motion Picture Production Code  </vt:lpstr>
      <vt:lpstr>Slide 12</vt:lpstr>
      <vt:lpstr>Slide 13</vt:lpstr>
      <vt:lpstr>Slide 14</vt:lpstr>
      <vt:lpstr>Slide 15</vt:lpstr>
      <vt:lpstr>Slide 16</vt:lpstr>
      <vt:lpstr>Scandalist film…</vt:lpstr>
      <vt:lpstr>Slide 18</vt:lpstr>
      <vt:lpstr>Slide 19</vt:lpstr>
      <vt:lpstr>Slide 20</vt:lpstr>
    </vt:vector>
  </TitlesOfParts>
  <Company>Peabody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 Motion Picture Production Code</dc:title>
  <dc:creator>Administrator</dc:creator>
  <cp:lastModifiedBy>Administrator</cp:lastModifiedBy>
  <cp:revision>34</cp:revision>
  <dcterms:created xsi:type="dcterms:W3CDTF">2013-02-13T14:34:23Z</dcterms:created>
  <dcterms:modified xsi:type="dcterms:W3CDTF">2014-09-12T12:22:03Z</dcterms:modified>
</cp:coreProperties>
</file>