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3" r:id="rId14"/>
    <p:sldId id="284" r:id="rId15"/>
    <p:sldId id="285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8BE"/>
    <a:srgbClr val="0D1D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9C0D3-1D66-46A5-9C13-79F3F7B2E68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7E10C-6C1D-4E5A-8289-4036794A6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98B3B-05BB-4682-BF27-029555E7FF7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85299-D816-43BC-A61D-996C94A3F4E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AB62F-D774-455F-8E10-BFAB2BBA8CC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51B22-F676-4FCE-97F1-5E93B943F9C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5CF9D-D61F-448B-923E-4ADDF11A2A1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BF131-1867-40F3-97A1-2217543CF55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6B7F6-49B9-4341-ABB8-6EC5E524CD6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009BA-9118-4847-B64B-92D91B1EBB1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B6CFB-DE47-4E45-8FFF-C4163D71288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26DA0-E80F-48D9-96B0-E1CFA5B1812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7ABD6-E248-4427-98F8-5A3FF361650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135B5-B70D-428B-BCCD-80B345704CD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D9D2A8-A771-4655-A184-991C7D021BC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1DAD1-434E-412A-A428-EF99A8F2B19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67B9D-8FEF-45D3-8018-EA84CBB328F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2EC511-BF9E-48FB-BCC0-86E93193FA0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81D39-0A11-4984-9BBE-2ADAD84BF14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BF2A4-AA4D-425E-9B25-C05D4B318B4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C3505B-200A-4FE0-95F7-9D7A191CAD0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B579C-1B06-437C-93FF-67D57C364FA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3B2F5-F919-4398-B26D-8B2997F1952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AAE-9D8C-4834-8ACA-28B2A00ADFBA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1EA-EA28-4BCF-A054-1437FA21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AAE-9D8C-4834-8ACA-28B2A00ADFBA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1EA-EA28-4BCF-A054-1437FA21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AAE-9D8C-4834-8ACA-28B2A00ADFBA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1EA-EA28-4BCF-A054-1437FA21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C6802-CFC6-4005-9800-9BD53B370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AAE-9D8C-4834-8ACA-28B2A00ADFBA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1EA-EA28-4BCF-A054-1437FA21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AAE-9D8C-4834-8ACA-28B2A00ADFBA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1EA-EA28-4BCF-A054-1437FA21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AAE-9D8C-4834-8ACA-28B2A00ADFBA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1EA-EA28-4BCF-A054-1437FA21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AAE-9D8C-4834-8ACA-28B2A00ADFBA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1EA-EA28-4BCF-A054-1437FA21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AAE-9D8C-4834-8ACA-28B2A00ADFBA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1EA-EA28-4BCF-A054-1437FA21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AAE-9D8C-4834-8ACA-28B2A00ADFBA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1EA-EA28-4BCF-A054-1437FA21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AAE-9D8C-4834-8ACA-28B2A00ADFBA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1EA-EA28-4BCF-A054-1437FA21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AAE-9D8C-4834-8ACA-28B2A00ADFBA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1EA-EA28-4BCF-A054-1437FA21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92AAE-9D8C-4834-8ACA-28B2A00ADFBA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EF1EA-EA28-4BCF-A054-1437FA21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3.png"/><Relationship Id="rId7" Type="http://schemas.openxmlformats.org/officeDocument/2006/relationships/hyperlink" Target="1950s%20Video/1950s%20Loan.av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../../US%20History%20II/USII%20Class%20Notes/8.%20%201950s/1950s%20Video/Family%20Life%20(1949).avi" TargetMode="External"/><Relationship Id="rId2" Type="http://schemas.openxmlformats.org/officeDocument/2006/relationships/hyperlink" Target="../1950s%20Video/Why%20Study%20Home%20Economics.%20(1955).avi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1950s%20Video/1950s%20Video/50%20Ford%20Comerical.a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../1950s%20Video/Leisure%20Time.avi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hyperlink" Target="1950s%20Video/A%20CITY%20IS%20BORN%20LEVITTOWN.%20PA%201953%20BUILDING%20OF%20A%20HOUSE%20IN%2040%20seconds.av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../../../US%20History%20II/USII%20Class%20Notes/8.%20%201950s/1950s%20Video/A%20CITY%20IS%20BORN%20LEVITTOWN.%20PA%201953%20BUILDING%20OF%20A%20HOUSE%20IN%2040%20seconds.avi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371600"/>
            <a:ext cx="6629400" cy="43704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1950s:</a:t>
            </a:r>
            <a:endParaRPr 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The Postwar </a:t>
            </a:r>
            <a:r>
              <a:rPr 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Boom</a:t>
            </a:r>
          </a:p>
          <a:p>
            <a:pPr algn="ctr"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(Or, Be the Best American you can be)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"/>
            <a:ext cx="7696200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83058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38957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133600"/>
            <a:ext cx="26193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048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533400"/>
            <a:ext cx="71247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j0222019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867400"/>
            <a:ext cx="814388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533400" y="685800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Women in the 1950s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1447800"/>
            <a:ext cx="77724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Traditional role of homemaker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Postwar emphasis was on having babies and creating a </a:t>
            </a:r>
            <a:r>
              <a:rPr lang="en-US" sz="2400" dirty="0" smtClean="0">
                <a:solidFill>
                  <a:schemeClr val="bg1"/>
                </a:solidFill>
              </a:rPr>
              <a:t>family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         -</a:t>
            </a:r>
            <a:r>
              <a:rPr lang="en-US" sz="2000" dirty="0" err="1" smtClean="0">
                <a:solidFill>
                  <a:schemeClr val="bg1"/>
                </a:solidFill>
              </a:rPr>
              <a:t>Gov’t</a:t>
            </a:r>
            <a:r>
              <a:rPr lang="en-US" sz="2000" dirty="0" smtClean="0">
                <a:solidFill>
                  <a:schemeClr val="bg1"/>
                </a:solidFill>
              </a:rPr>
              <a:t> studies say eventually the Soviets will outnumber  Americans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       </a:t>
            </a:r>
            <a:r>
              <a:rPr lang="en-US" sz="2800" dirty="0" smtClean="0">
                <a:solidFill>
                  <a:schemeClr val="bg1"/>
                </a:solidFill>
              </a:rPr>
              <a:t>= </a:t>
            </a:r>
            <a:r>
              <a:rPr lang="en-US" sz="2800" dirty="0" smtClean="0">
                <a:solidFill>
                  <a:schemeClr val="bg1"/>
                </a:solidFill>
              </a:rPr>
              <a:t>BABY BOOM!!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algn="r"/>
            <a:r>
              <a:rPr lang="en-US" sz="2800" i="1" dirty="0">
                <a:solidFill>
                  <a:schemeClr val="bg1"/>
                </a:solidFill>
              </a:rPr>
              <a:t> “A good mother should stay home </a:t>
            </a:r>
          </a:p>
          <a:p>
            <a:pPr algn="r"/>
            <a:r>
              <a:rPr lang="en-US" sz="2800" i="1" dirty="0">
                <a:solidFill>
                  <a:schemeClr val="bg1"/>
                </a:solidFill>
              </a:rPr>
              <a:t>to take care of her children”</a:t>
            </a:r>
          </a:p>
          <a:p>
            <a:pPr lvl="1">
              <a:buFont typeface="Arial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“Set your sights on a happy home, a host of friends and a bright future through success in HIS job.”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916" name="Film">
            <a:hlinkClick r:id="rId2" action="ppaction://hlinkfile"/>
          </p:cNvPr>
          <p:cNvSpPr>
            <a:spLocks noEditPoints="1" noChangeArrowheads="1"/>
          </p:cNvSpPr>
          <p:nvPr/>
        </p:nvSpPr>
        <p:spPr bwMode="auto">
          <a:xfrm>
            <a:off x="5791200" y="685800"/>
            <a:ext cx="904875" cy="1219200"/>
          </a:xfrm>
          <a:custGeom>
            <a:avLst/>
            <a:gdLst>
              <a:gd name="T0" fmla="*/ 0 w 21600"/>
              <a:gd name="T1" fmla="*/ 0 h 21600"/>
              <a:gd name="T2" fmla="*/ 18953694 w 21600"/>
              <a:gd name="T3" fmla="*/ 0 h 21600"/>
              <a:gd name="T4" fmla="*/ 37907347 w 21600"/>
              <a:gd name="T5" fmla="*/ 0 h 21600"/>
              <a:gd name="T6" fmla="*/ 37907347 w 21600"/>
              <a:gd name="T7" fmla="*/ 34408535 h 21600"/>
              <a:gd name="T8" fmla="*/ 37907347 w 21600"/>
              <a:gd name="T9" fmla="*/ 68817070 h 21600"/>
              <a:gd name="T10" fmla="*/ 18953694 w 21600"/>
              <a:gd name="T11" fmla="*/ 68817070 h 21600"/>
              <a:gd name="T12" fmla="*/ 0 w 21600"/>
              <a:gd name="T13" fmla="*/ 68817070 h 21600"/>
              <a:gd name="T14" fmla="*/ 0 w 21600"/>
              <a:gd name="T15" fmla="*/ 3440853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Film">
            <a:hlinkClick r:id="rId3" action="ppaction://hlinkfile"/>
          </p:cNvPr>
          <p:cNvSpPr>
            <a:spLocks noEditPoints="1" noChangeArrowheads="1"/>
          </p:cNvSpPr>
          <p:nvPr/>
        </p:nvSpPr>
        <p:spPr bwMode="auto">
          <a:xfrm>
            <a:off x="7010400" y="685800"/>
            <a:ext cx="904875" cy="1219200"/>
          </a:xfrm>
          <a:custGeom>
            <a:avLst/>
            <a:gdLst>
              <a:gd name="T0" fmla="*/ 0 w 21600"/>
              <a:gd name="T1" fmla="*/ 0 h 21600"/>
              <a:gd name="T2" fmla="*/ 18953694 w 21600"/>
              <a:gd name="T3" fmla="*/ 0 h 21600"/>
              <a:gd name="T4" fmla="*/ 37907347 w 21600"/>
              <a:gd name="T5" fmla="*/ 0 h 21600"/>
              <a:gd name="T6" fmla="*/ 37907347 w 21600"/>
              <a:gd name="T7" fmla="*/ 34408535 h 21600"/>
              <a:gd name="T8" fmla="*/ 37907347 w 21600"/>
              <a:gd name="T9" fmla="*/ 68817070 h 21600"/>
              <a:gd name="T10" fmla="*/ 18953694 w 21600"/>
              <a:gd name="T11" fmla="*/ 68817070 h 21600"/>
              <a:gd name="T12" fmla="*/ 0 w 21600"/>
              <a:gd name="T13" fmla="*/ 68817070 h 21600"/>
              <a:gd name="T14" fmla="*/ 0 w 21600"/>
              <a:gd name="T15" fmla="*/ 3440853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3" cstate="print"/>
          <a:srcRect r="1805"/>
          <a:stretch>
            <a:fillRect/>
          </a:stretch>
        </p:blipFill>
        <p:spPr bwMode="auto">
          <a:xfrm>
            <a:off x="304800" y="152400"/>
            <a:ext cx="39608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0"/>
            <a:ext cx="42100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63" name="Picture 1"/>
          <p:cNvPicPr>
            <a:picLocks noChangeAspect="1" noChangeArrowheads="1"/>
          </p:cNvPicPr>
          <p:nvPr/>
        </p:nvPicPr>
        <p:blipFill>
          <a:blip r:embed="rId2" cstate="print"/>
          <a:srcRect r="807"/>
          <a:stretch>
            <a:fillRect/>
          </a:stretch>
        </p:blipFill>
        <p:spPr bwMode="auto">
          <a:xfrm>
            <a:off x="0" y="0"/>
            <a:ext cx="93726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>The American Dream in the 1950s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001000" cy="76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b="1" u="sng" dirty="0" smtClean="0">
                <a:solidFill>
                  <a:srgbClr val="00FF00"/>
                </a:solidFill>
                <a:latin typeface="Georgia" pitchFamily="18" charset="0"/>
              </a:rPr>
              <a:t>1950s Economy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90600" y="25146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676400" y="2133600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</a:rPr>
              <a:t>Why was there no recession after World War II?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62000" y="3429000"/>
            <a:ext cx="7772400" cy="3084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Georgia" pitchFamily="18" charset="0"/>
              </a:rPr>
              <a:t>1.)  “Big” Business &amp; Mass Production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charset="0"/>
              </a:rPr>
              <a:t>2.)</a:t>
            </a:r>
            <a:r>
              <a:rPr lang="en-US" sz="2800" b="1">
                <a:solidFill>
                  <a:schemeClr val="accent1"/>
                </a:solidFill>
                <a:latin typeface="Batang" pitchFamily="18" charset="-127"/>
              </a:rPr>
              <a:t>  </a:t>
            </a:r>
            <a:r>
              <a:rPr lang="en-US" sz="2800" b="1">
                <a:solidFill>
                  <a:schemeClr val="accent1"/>
                </a:solidFill>
                <a:latin typeface="Britannic Bold" pitchFamily="34" charset="0"/>
              </a:rPr>
              <a:t>New Industries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C3399"/>
                </a:solidFill>
                <a:latin typeface="Microsoft Sans Serif" pitchFamily="34" charset="0"/>
              </a:rPr>
              <a:t>3.)  Increased leisure time &amp; Consumerism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C3399"/>
                </a:solidFill>
                <a:latin typeface="Microsoft Sans Serif" pitchFamily="34" charset="0"/>
              </a:rPr>
              <a:t>	No More Rationing!</a:t>
            </a:r>
            <a:r>
              <a:rPr lang="en-US" sz="2800" b="1">
                <a:solidFill>
                  <a:srgbClr val="FF6600"/>
                </a:solidFill>
                <a:latin typeface="Batang" pitchFamily="18" charset="-127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Batang" pitchFamily="18" charset="-127"/>
              </a:rPr>
              <a:t>4.)  </a:t>
            </a:r>
            <a:r>
              <a:rPr lang="en-US" sz="2800" b="1">
                <a:solidFill>
                  <a:srgbClr val="FF6600"/>
                </a:solidFill>
                <a:latin typeface="Arial" charset="0"/>
              </a:rPr>
              <a:t>Increase in Population (Baby Boom)</a:t>
            </a:r>
          </a:p>
        </p:txBody>
      </p:sp>
      <p:pic>
        <p:nvPicPr>
          <p:cNvPr id="22535" name="Picture 8" descr="MCj043151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752600"/>
            <a:ext cx="1655763" cy="149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10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10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10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u="sng" smtClean="0">
                <a:solidFill>
                  <a:srgbClr val="00FF00"/>
                </a:solidFill>
              </a:rPr>
              <a:t>1.)  “Big” Business &amp; Mass Production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3581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FF00"/>
                </a:solidFill>
              </a:rPr>
              <a:t>Type of Work changes:	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FF00"/>
                </a:solidFill>
              </a:rPr>
              <a:t>Less </a:t>
            </a:r>
            <a:r>
              <a:rPr lang="en-US" b="1" u="sng" smtClean="0">
                <a:solidFill>
                  <a:srgbClr val="FFFF00"/>
                </a:solidFill>
              </a:rPr>
              <a:t>Blue Collar</a:t>
            </a:r>
            <a:r>
              <a:rPr lang="en-US" b="1" smtClean="0">
                <a:solidFill>
                  <a:srgbClr val="FFFF00"/>
                </a:solidFill>
              </a:rPr>
              <a:t> Jobs</a:t>
            </a:r>
            <a:r>
              <a:rPr lang="en-US" b="1" smtClean="0">
                <a:solidFill>
                  <a:srgbClr val="FFFF00"/>
                </a:solidFill>
                <a:sym typeface="Wingdings" pitchFamily="2" charset="2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FF00"/>
                </a:solidFill>
                <a:sym typeface="Wingdings" pitchFamily="2" charset="2"/>
              </a:rPr>
              <a:t>More </a:t>
            </a:r>
            <a:r>
              <a:rPr lang="en-US" b="1" u="sng" smtClean="0">
                <a:solidFill>
                  <a:srgbClr val="FFFF00"/>
                </a:solidFill>
                <a:sym typeface="Wingdings" pitchFamily="2" charset="2"/>
              </a:rPr>
              <a:t>White Collar </a:t>
            </a:r>
            <a:r>
              <a:rPr lang="en-US" b="1" smtClean="0">
                <a:solidFill>
                  <a:srgbClr val="FFFF00"/>
                </a:solidFill>
                <a:sym typeface="Wingdings" pitchFamily="2" charset="2"/>
              </a:rPr>
              <a:t>Jobs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>
                <a:sym typeface="Wingdings" pitchFamily="2" charset="2"/>
              </a:rPr>
              <a:t>	</a:t>
            </a:r>
            <a:r>
              <a:rPr lang="en-US" b="1" u="sng" smtClean="0">
                <a:sym typeface="Wingdings" pitchFamily="2" charset="2"/>
              </a:rPr>
              <a:t>Blue</a:t>
            </a:r>
            <a:r>
              <a:rPr lang="en-US" b="1" smtClean="0">
                <a:sym typeface="Wingdings" pitchFamily="2" charset="2"/>
              </a:rPr>
              <a:t>:  manufacturing goods for sale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>
                <a:sym typeface="Wingdings" pitchFamily="2" charset="2"/>
              </a:rPr>
              <a:t>	</a:t>
            </a:r>
            <a:r>
              <a:rPr lang="en-US" b="1" u="sng" smtClean="0">
                <a:sym typeface="Wingdings" pitchFamily="2" charset="2"/>
              </a:rPr>
              <a:t>White</a:t>
            </a:r>
            <a:r>
              <a:rPr lang="en-US" b="1" smtClean="0">
                <a:sym typeface="Wingdings" pitchFamily="2" charset="2"/>
              </a:rPr>
              <a:t>:  management, sales, usually </a:t>
            </a:r>
            <a:r>
              <a:rPr lang="en-US" b="1" u="sng" smtClean="0">
                <a:sym typeface="Wingdings" pitchFamily="2" charset="2"/>
              </a:rPr>
              <a:t>better paid</a:t>
            </a:r>
            <a:r>
              <a:rPr lang="en-US" b="1" smtClean="0">
                <a:sym typeface="Wingdings" pitchFamily="2" charset="2"/>
              </a:rPr>
              <a:t>.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09600" y="4492625"/>
            <a:ext cx="807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00" b="1"/>
          </a:p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00FF00"/>
                </a:solidFill>
                <a:latin typeface="Arial Unicode MS" pitchFamily="34" charset="-128"/>
              </a:rPr>
              <a:t>Franchises</a:t>
            </a:r>
            <a:r>
              <a:rPr lang="en-US" sz="3600" b="1">
                <a:solidFill>
                  <a:srgbClr val="00FF00"/>
                </a:solidFill>
              </a:rPr>
              <a:t>:  a company that offers similar products/services in many locations.  Ex:  McDonalds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491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McD_1955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381000" y="533400"/>
            <a:ext cx="41910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mcdonalds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854575" y="457200"/>
            <a:ext cx="39846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WordArt 7"/>
          <p:cNvSpPr>
            <a:spLocks noChangeArrowheads="1" noChangeShapeType="1" noTextEdit="1"/>
          </p:cNvSpPr>
          <p:nvPr/>
        </p:nvSpPr>
        <p:spPr bwMode="auto">
          <a:xfrm>
            <a:off x="304800" y="4419600"/>
            <a:ext cx="4267200" cy="1295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1950s McDonald's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800600" cy="447357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4" cstate="print"/>
          <a:srcRect l="13115" t="10278" b="7495"/>
          <a:stretch>
            <a:fillRect/>
          </a:stretch>
        </p:blipFill>
        <p:spPr bwMode="auto">
          <a:xfrm>
            <a:off x="5181600" y="2209800"/>
            <a:ext cx="3722688" cy="44958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5" cstate="print"/>
          <a:srcRect t="15254" b="10170"/>
          <a:stretch>
            <a:fillRect/>
          </a:stretch>
        </p:blipFill>
        <p:spPr bwMode="auto">
          <a:xfrm>
            <a:off x="1981200" y="1371600"/>
            <a:ext cx="4495800" cy="437197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5605" name="WordArt 7"/>
          <p:cNvSpPr>
            <a:spLocks noChangeArrowheads="1" noChangeShapeType="1" noTextEdit="1"/>
          </p:cNvSpPr>
          <p:nvPr/>
        </p:nvSpPr>
        <p:spPr bwMode="auto">
          <a:xfrm>
            <a:off x="5257800" y="457200"/>
            <a:ext cx="3600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White Collar Jobs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 l="8527" t="12738"/>
          <a:stretch>
            <a:fillRect/>
          </a:stretch>
        </p:blipFill>
        <p:spPr bwMode="auto">
          <a:xfrm>
            <a:off x="76200" y="152400"/>
            <a:ext cx="8991600" cy="665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762000" y="4267200"/>
            <a:ext cx="7543800" cy="2362200"/>
          </a:xfrm>
          <a:prstGeom prst="rect">
            <a:avLst/>
          </a:prstGeom>
          <a:solidFill>
            <a:srgbClr val="C0C0C0">
              <a:alpha val="97000"/>
            </a:srgbClr>
          </a:solidFill>
          <a:ln w="57150" cmpd="thickThin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Despite Cold War fears, in the 1950s most Americans found themselves living in a nice home, with a better job, and money to spend…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743200" y="152400"/>
            <a:ext cx="464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u="sng" dirty="0">
                <a:solidFill>
                  <a:srgbClr val="FFFF00"/>
                </a:solidFill>
              </a:rPr>
              <a:t>2.) New Industries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143000" y="1143000"/>
            <a:ext cx="2819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Technology</a:t>
            </a: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4495800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4267200" y="3048000"/>
            <a:ext cx="2819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Advertizing</a:t>
            </a:r>
          </a:p>
        </p:txBody>
      </p:sp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810000"/>
            <a:ext cx="54768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5" grpId="0" animBg="1"/>
      <p:bldP spid="716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81000"/>
            <a:ext cx="43830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Film">
            <a:hlinkClick r:id="rId4" action="ppaction://hlinkfile"/>
          </p:cNvPr>
          <p:cNvSpPr>
            <a:spLocks noEditPoints="1" noChangeArrowheads="1"/>
          </p:cNvSpPr>
          <p:nvPr/>
        </p:nvSpPr>
        <p:spPr bwMode="auto">
          <a:xfrm>
            <a:off x="533400" y="5257800"/>
            <a:ext cx="904875" cy="1219200"/>
          </a:xfrm>
          <a:custGeom>
            <a:avLst/>
            <a:gdLst>
              <a:gd name="T0" fmla="*/ 0 w 21600"/>
              <a:gd name="T1" fmla="*/ 0 h 21600"/>
              <a:gd name="T2" fmla="*/ 18953694 w 21600"/>
              <a:gd name="T3" fmla="*/ 0 h 21600"/>
              <a:gd name="T4" fmla="*/ 37907347 w 21600"/>
              <a:gd name="T5" fmla="*/ 0 h 21600"/>
              <a:gd name="T6" fmla="*/ 37907347 w 21600"/>
              <a:gd name="T7" fmla="*/ 34408535 h 21600"/>
              <a:gd name="T8" fmla="*/ 37907347 w 21600"/>
              <a:gd name="T9" fmla="*/ 68817070 h 21600"/>
              <a:gd name="T10" fmla="*/ 18953694 w 21600"/>
              <a:gd name="T11" fmla="*/ 68817070 h 21600"/>
              <a:gd name="T12" fmla="*/ 0 w 21600"/>
              <a:gd name="T13" fmla="*/ 68817070 h 21600"/>
              <a:gd name="T14" fmla="*/ 0 w 21600"/>
              <a:gd name="T15" fmla="*/ 3440853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 cstate="print"/>
          <a:srcRect r="1208"/>
          <a:stretch>
            <a:fillRect/>
          </a:stretch>
        </p:blipFill>
        <p:spPr bwMode="auto">
          <a:xfrm>
            <a:off x="228600" y="381000"/>
            <a:ext cx="480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838200"/>
            <a:ext cx="37449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19138"/>
            <a:ext cx="7620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FFFF"/>
                </a:solidFill>
              </a:rPr>
              <a:t>Increased </a:t>
            </a:r>
            <a:r>
              <a:rPr lang="en-US" u="sng" smtClean="0">
                <a:solidFill>
                  <a:srgbClr val="00FFFF"/>
                </a:solidFill>
              </a:rPr>
              <a:t>Leisure Time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 Unicode MS" pitchFamily="34" charset="-128"/>
              </a:rPr>
              <a:t>1.) White Collar Jobs = 40 hour work week, weekends, and 2 weeks vacation time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hlink"/>
              </a:solidFill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FF00"/>
                </a:solidFill>
                <a:latin typeface="Arial Unicode MS" pitchFamily="34" charset="-128"/>
              </a:rPr>
              <a:t>2.)  People had time saving technology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FF00"/>
                </a:solidFill>
                <a:latin typeface="Arial Unicode MS" pitchFamily="34" charset="-128"/>
              </a:rPr>
              <a:t>				ex:  washing machine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FF00"/>
              </a:solidFill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u="sng" dirty="0" smtClean="0">
                <a:latin typeface="Arial Unicode MS" pitchFamily="34" charset="-128"/>
              </a:rPr>
              <a:t>Positive?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>
                <a:latin typeface="Arial Unicode MS" pitchFamily="34" charset="-128"/>
              </a:rPr>
              <a:t>More Free Time = More time to Spend!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2800" dirty="0" smtClean="0"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u="sng" dirty="0" smtClean="0">
                <a:latin typeface="Arial Unicode MS" pitchFamily="34" charset="-128"/>
              </a:rPr>
              <a:t>Negative?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>
                <a:latin typeface="Arial Unicode MS" pitchFamily="34" charset="-128"/>
              </a:rPr>
              <a:t>Too much Free Time = bad choices!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 smtClean="0">
              <a:solidFill>
                <a:srgbClr val="00FF00"/>
              </a:solidFill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4"/>
          <p:cNvSpPr>
            <a:spLocks noChangeArrowheads="1" noChangeShapeType="1" noTextEdit="1"/>
          </p:cNvSpPr>
          <p:nvPr/>
        </p:nvSpPr>
        <p:spPr bwMode="auto">
          <a:xfrm>
            <a:off x="457200" y="1524000"/>
            <a:ext cx="82296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What else can you do with 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more money 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and 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more free time?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FF00"/>
                </a:solidFill>
              </a:rPr>
              <a:t>The Baby Boom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0" y="1981200"/>
            <a:ext cx="891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Monotype Corsiva" pitchFamily="66" charset="0"/>
              </a:rPr>
              <a:t>Part of the 1950s American Dream = Ideal Family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33400" y="2743200"/>
            <a:ext cx="81534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Unicode MS" pitchFamily="34" charset="-128"/>
              </a:rPr>
              <a:t>Vets returning home to families = babies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Unicode MS" pitchFamily="34" charset="-128"/>
              </a:rPr>
              <a:t>Economic good times = babies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Unicode MS" pitchFamily="34" charset="-128"/>
              </a:rPr>
              <a:t>Advances in Medicine = babies!!</a:t>
            </a:r>
          </a:p>
          <a:p>
            <a:pPr algn="ctr">
              <a:spcBef>
                <a:spcPct val="50000"/>
              </a:spcBef>
            </a:pPr>
            <a:r>
              <a:rPr lang="en-US" sz="2800" b="1" u="sng" dirty="0">
                <a:latin typeface="Arial Unicode MS" pitchFamily="34" charset="-128"/>
              </a:rPr>
              <a:t>72 million babies were born (1945-1963)</a:t>
            </a:r>
          </a:p>
          <a:p>
            <a:pPr algn="ctr">
              <a:spcBef>
                <a:spcPct val="50000"/>
              </a:spcBef>
            </a:pPr>
            <a:r>
              <a:rPr lang="en-US" sz="3600" b="1" u="sng" dirty="0">
                <a:solidFill>
                  <a:schemeClr val="bg1"/>
                </a:solidFill>
                <a:latin typeface="Arial Unicode MS" pitchFamily="34" charset="-128"/>
              </a:rPr>
              <a:t>**Dr. Jonas Salk</a:t>
            </a:r>
            <a:r>
              <a:rPr lang="en-US" sz="3600" b="1" dirty="0">
                <a:solidFill>
                  <a:schemeClr val="bg1"/>
                </a:solidFill>
                <a:latin typeface="Arial Unicode MS" pitchFamily="34" charset="-128"/>
              </a:rPr>
              <a:t> = polio vaccine**</a:t>
            </a:r>
          </a:p>
        </p:txBody>
      </p:sp>
      <p:pic>
        <p:nvPicPr>
          <p:cNvPr id="35845" name="Picture 7" descr="MCj042603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29400" y="457200"/>
            <a:ext cx="1873250" cy="1101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/>
          <a:srcRect l="7632" r="8806"/>
          <a:stretch>
            <a:fillRect/>
          </a:stretch>
        </p:blipFill>
        <p:spPr bwMode="auto">
          <a:xfrm>
            <a:off x="376238" y="228600"/>
            <a:ext cx="4124325" cy="6324600"/>
          </a:xfrm>
          <a:prstGeom prst="rect">
            <a:avLst/>
          </a:prstGeom>
          <a:noFill/>
          <a:ln w="38100" cmpd="dbl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04800"/>
            <a:ext cx="2720975" cy="36766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057400"/>
            <a:ext cx="3006725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6400800" y="533400"/>
            <a:ext cx="2057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Dr. Spock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838200" y="4267200"/>
            <a:ext cx="4495800" cy="2295525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New Ideas about raising children:</a:t>
            </a:r>
          </a:p>
          <a:p>
            <a:pPr algn="ctr">
              <a:spcBef>
                <a:spcPct val="50000"/>
              </a:spcBef>
            </a:pPr>
            <a:r>
              <a:rPr lang="en-US" sz="3200" b="1" dirty="0"/>
              <a:t>“Spare the Rod…spoil the child”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 animBg="1"/>
      <p:bldP spid="829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590800" cy="3810000"/>
          </a:xfrm>
          <a:prstGeom prst="rect">
            <a:avLst/>
          </a:prstGeom>
          <a:noFill/>
          <a:ln w="57150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971800"/>
            <a:ext cx="43434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28600"/>
            <a:ext cx="45720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209800"/>
            <a:ext cx="2867025" cy="4191000"/>
          </a:xfrm>
          <a:prstGeom prst="rect">
            <a:avLst/>
          </a:prstGeom>
          <a:noFill/>
          <a:ln w="57150">
            <a:solidFill>
              <a:srgbClr val="0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077200" cy="5410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By 1950s most baby boomers were teens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1950s will not have to work b/c parents are making good money.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Oh no…teens + free time = </a:t>
            </a:r>
          </a:p>
        </p:txBody>
      </p:sp>
      <p:sp>
        <p:nvSpPr>
          <p:cNvPr id="116741" name="WordArt 5"/>
          <p:cNvSpPr>
            <a:spLocks noChangeArrowheads="1" noChangeShapeType="1" noTextEdit="1"/>
          </p:cNvSpPr>
          <p:nvPr/>
        </p:nvSpPr>
        <p:spPr bwMode="auto">
          <a:xfrm>
            <a:off x="6781800" y="4343400"/>
            <a:ext cx="20002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hiller"/>
              </a:rPr>
              <a:t>BAD</a:t>
            </a:r>
          </a:p>
        </p:txBody>
      </p:sp>
      <p:sp>
        <p:nvSpPr>
          <p:cNvPr id="44036" name="Film">
            <a:hlinkClick r:id="rId2" action="ppaction://hlinkfile"/>
          </p:cNvPr>
          <p:cNvSpPr>
            <a:spLocks noEditPoints="1" noChangeArrowheads="1"/>
          </p:cNvSpPr>
          <p:nvPr/>
        </p:nvSpPr>
        <p:spPr bwMode="auto">
          <a:xfrm>
            <a:off x="7467600" y="5334000"/>
            <a:ext cx="676275" cy="1447800"/>
          </a:xfrm>
          <a:custGeom>
            <a:avLst/>
            <a:gdLst>
              <a:gd name="T0" fmla="*/ 0 w 21600"/>
              <a:gd name="T1" fmla="*/ 0 h 21600"/>
              <a:gd name="T2" fmla="*/ 10586772 w 21600"/>
              <a:gd name="T3" fmla="*/ 0 h 21600"/>
              <a:gd name="T4" fmla="*/ 21173513 w 21600"/>
              <a:gd name="T5" fmla="*/ 0 h 21600"/>
              <a:gd name="T6" fmla="*/ 21173513 w 21600"/>
              <a:gd name="T7" fmla="*/ 48521408 h 21600"/>
              <a:gd name="T8" fmla="*/ 21173513 w 21600"/>
              <a:gd name="T9" fmla="*/ 97042815 h 21600"/>
              <a:gd name="T10" fmla="*/ 10586772 w 21600"/>
              <a:gd name="T11" fmla="*/ 97042815 h 21600"/>
              <a:gd name="T12" fmla="*/ 0 w 21600"/>
              <a:gd name="T13" fmla="*/ 97042815 h 21600"/>
              <a:gd name="T14" fmla="*/ 0 w 21600"/>
              <a:gd name="T15" fmla="*/ 48521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038600"/>
            <a:ext cx="38100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382000" cy="3724096"/>
          </a:xfrm>
          <a:prstGeom prst="rect">
            <a:avLst/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1" hangingPunct="1">
              <a:spcBef>
                <a:spcPct val="50000"/>
              </a:spcBef>
            </a:pPr>
            <a:r>
              <a:rPr lang="en-US" sz="4400" b="1" u="sng" dirty="0">
                <a:solidFill>
                  <a:srgbClr val="FFFF00"/>
                </a:solidFill>
              </a:rPr>
              <a:t>GI Bill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1944</a:t>
            </a:r>
            <a:endParaRPr lang="en-US" sz="3200" b="1" dirty="0" smtClean="0"/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sz="3200" b="1" dirty="0" smtClean="0"/>
              <a:t>  </a:t>
            </a:r>
            <a:r>
              <a:rPr lang="en-US" sz="3200" b="1" u="sng" dirty="0" smtClean="0"/>
              <a:t>College</a:t>
            </a:r>
            <a:r>
              <a:rPr lang="en-US" sz="3200" b="1" dirty="0" smtClean="0"/>
              <a:t> tuition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sz="3200" b="1" dirty="0" smtClean="0"/>
              <a:t>  </a:t>
            </a:r>
            <a:r>
              <a:rPr lang="en-US" sz="3200" b="1" dirty="0"/>
              <a:t>1 year </a:t>
            </a:r>
            <a:r>
              <a:rPr lang="en-US" sz="3200" b="1" u="sng" dirty="0"/>
              <a:t>unemployment</a:t>
            </a:r>
            <a:r>
              <a:rPr lang="en-US" sz="3200" b="1" dirty="0"/>
              <a:t> benefits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sz="3200" b="1" dirty="0"/>
              <a:t>  </a:t>
            </a:r>
            <a:r>
              <a:rPr lang="en-US" sz="3200" b="1" u="sng" dirty="0"/>
              <a:t>Low interest loans</a:t>
            </a:r>
            <a:r>
              <a:rPr lang="en-US" sz="3200" b="1" dirty="0"/>
              <a:t>;  veterans could buy  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3200" b="1" dirty="0"/>
              <a:t>   homes!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6106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85813" y="5918200"/>
            <a:ext cx="7277441" cy="707886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</a:t>
            </a:r>
            <a:r>
              <a:rPr lang="en-US" sz="4000" baseline="30000" dirty="0">
                <a:solidFill>
                  <a:schemeClr val="bg1"/>
                </a:solidFill>
              </a:rPr>
              <a:t>st</a:t>
            </a:r>
            <a:r>
              <a:rPr lang="en-US" sz="4000" dirty="0">
                <a:solidFill>
                  <a:schemeClr val="bg1"/>
                </a:solidFill>
              </a:rPr>
              <a:t> SUBURB = Levittown, New York</a:t>
            </a:r>
          </a:p>
        </p:txBody>
      </p:sp>
      <p:pic>
        <p:nvPicPr>
          <p:cNvPr id="12292" name="Picture 4" descr="j0222019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304800"/>
            <a:ext cx="814388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Life in the Suburbs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1066800"/>
            <a:ext cx="7620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Mass production of simple and similar looking homes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Move to the suburbs to avoid crime and congestion of city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Viewed as a move up to a better life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Affordable 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Suburbs = American dream in 1950s</a:t>
            </a:r>
          </a:p>
          <a:p>
            <a:pPr lvl="1"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Own your own home</a:t>
            </a:r>
          </a:p>
          <a:p>
            <a:pPr lvl="1"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Send your kids to good schools</a:t>
            </a:r>
          </a:p>
          <a:p>
            <a:pPr lvl="1"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Live in a safe neighborhood</a:t>
            </a:r>
          </a:p>
          <a:p>
            <a:pPr lvl="1"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Enjoy economic security</a:t>
            </a:r>
          </a:p>
        </p:txBody>
      </p:sp>
      <p:sp>
        <p:nvSpPr>
          <p:cNvPr id="4" name="Film">
            <a:hlinkClick r:id="rId2" action="ppaction://hlinkfile"/>
          </p:cNvPr>
          <p:cNvSpPr>
            <a:spLocks noEditPoints="1" noChangeArrowheads="1"/>
          </p:cNvSpPr>
          <p:nvPr/>
        </p:nvSpPr>
        <p:spPr bwMode="auto">
          <a:xfrm>
            <a:off x="7010400" y="4038600"/>
            <a:ext cx="904875" cy="1219200"/>
          </a:xfrm>
          <a:custGeom>
            <a:avLst/>
            <a:gdLst>
              <a:gd name="T0" fmla="*/ 0 w 21600"/>
              <a:gd name="T1" fmla="*/ 0 h 21600"/>
              <a:gd name="T2" fmla="*/ 18953694 w 21600"/>
              <a:gd name="T3" fmla="*/ 0 h 21600"/>
              <a:gd name="T4" fmla="*/ 37907347 w 21600"/>
              <a:gd name="T5" fmla="*/ 0 h 21600"/>
              <a:gd name="T6" fmla="*/ 37907347 w 21600"/>
              <a:gd name="T7" fmla="*/ 34408535 h 21600"/>
              <a:gd name="T8" fmla="*/ 37907347 w 21600"/>
              <a:gd name="T9" fmla="*/ 68817070 h 21600"/>
              <a:gd name="T10" fmla="*/ 18953694 w 21600"/>
              <a:gd name="T11" fmla="*/ 68817070 h 21600"/>
              <a:gd name="T12" fmla="*/ 0 w 21600"/>
              <a:gd name="T13" fmla="*/ 68817070 h 21600"/>
              <a:gd name="T14" fmla="*/ 0 w 21600"/>
              <a:gd name="T15" fmla="*/ 3440853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51720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143000"/>
            <a:ext cx="44005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609123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levittown"/>
          <p:cNvPicPr>
            <a:picLocks noChangeAspect="1" noChangeArrowheads="1"/>
          </p:cNvPicPr>
          <p:nvPr/>
        </p:nvPicPr>
        <p:blipFill>
          <a:blip r:embed="rId4" cstate="print">
            <a:lum bright="24000" contrast="18000"/>
          </a:blip>
          <a:srcRect t="2361"/>
          <a:stretch>
            <a:fillRect/>
          </a:stretch>
        </p:blipFill>
        <p:spPr bwMode="auto">
          <a:xfrm>
            <a:off x="228600" y="228600"/>
            <a:ext cx="670560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2743200" y="2417763"/>
          <a:ext cx="6151563" cy="4162425"/>
        </p:xfrm>
        <a:graphic>
          <a:graphicData uri="http://schemas.openxmlformats.org/presentationml/2006/ole">
            <p:oleObj spid="_x0000_s1026" name="Bitmap Image" r:id="rId5" imgW="4266667" imgH="288647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52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370</Words>
  <Application>Microsoft Office PowerPoint</Application>
  <PresentationFormat>On-screen Show (4:3)</PresentationFormat>
  <Paragraphs>101</Paragraphs>
  <Slides>29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The American Dream in the 1950s</vt:lpstr>
      <vt:lpstr>1.)  “Big” Business &amp; Mass Production</vt:lpstr>
      <vt:lpstr>Slide 18</vt:lpstr>
      <vt:lpstr>Slide 19</vt:lpstr>
      <vt:lpstr>Slide 20</vt:lpstr>
      <vt:lpstr>Slide 21</vt:lpstr>
      <vt:lpstr>Slide 22</vt:lpstr>
      <vt:lpstr>Slide 23</vt:lpstr>
      <vt:lpstr>Increased Leisure Time</vt:lpstr>
      <vt:lpstr>Slide 25</vt:lpstr>
      <vt:lpstr>The Baby Boom</vt:lpstr>
      <vt:lpstr>Slide 27</vt:lpstr>
      <vt:lpstr>Slide 28</vt:lpstr>
      <vt:lpstr>By 1950s most baby boomers were teens  1950s will not have to work b/c parents are making good money.  Oh no…teens + free time = </vt:lpstr>
    </vt:vector>
  </TitlesOfParts>
  <Company>Peabody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7</cp:revision>
  <dcterms:created xsi:type="dcterms:W3CDTF">2013-04-03T04:05:13Z</dcterms:created>
  <dcterms:modified xsi:type="dcterms:W3CDTF">2013-04-04T02:32:01Z</dcterms:modified>
</cp:coreProperties>
</file>