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76" r:id="rId4"/>
    <p:sldId id="277" r:id="rId5"/>
    <p:sldId id="273" r:id="rId6"/>
    <p:sldId id="283" r:id="rId7"/>
    <p:sldId id="285" r:id="rId8"/>
    <p:sldId id="279" r:id="rId9"/>
    <p:sldId id="289" r:id="rId10"/>
    <p:sldId id="284" r:id="rId11"/>
    <p:sldId id="281" r:id="rId12"/>
    <p:sldId id="288" r:id="rId13"/>
    <p:sldId id="287" r:id="rId14"/>
    <p:sldId id="286" r:id="rId15"/>
    <p:sldId id="280" r:id="rId16"/>
    <p:sldId id="290" r:id="rId17"/>
    <p:sldId id="282" r:id="rId18"/>
    <p:sldId id="275" r:id="rId19"/>
    <p:sldId id="271" r:id="rId20"/>
    <p:sldId id="274" r:id="rId21"/>
    <p:sldId id="258" r:id="rId22"/>
    <p:sldId id="259" r:id="rId23"/>
    <p:sldId id="260" r:id="rId24"/>
    <p:sldId id="261" r:id="rId25"/>
    <p:sldId id="262" r:id="rId26"/>
    <p:sldId id="270" r:id="rId27"/>
    <p:sldId id="263" r:id="rId28"/>
    <p:sldId id="264" r:id="rId29"/>
    <p:sldId id="268" r:id="rId30"/>
    <p:sldId id="265" r:id="rId31"/>
    <p:sldId id="278" r:id="rId32"/>
    <p:sldId id="267" r:id="rId33"/>
    <p:sldId id="266"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40" d="100"/>
          <a:sy n="40" d="100"/>
        </p:scale>
        <p:origin x="72"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A414010-6F9C-455D-8900-F3C15B11F33B}" type="datetimeFigureOut">
              <a:rPr lang="en-US" smtClean="0"/>
              <a:t>6/5/2014</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8C736CB-1ABC-4C2C-9588-49C038E44FC5}" type="slidenum">
              <a:rPr lang="en-US" smtClean="0"/>
              <a:t>‹#›</a:t>
            </a:fld>
            <a:endParaRPr lang="en-US"/>
          </a:p>
        </p:txBody>
      </p:sp>
    </p:spTree>
    <p:extLst>
      <p:ext uri="{BB962C8B-B14F-4D97-AF65-F5344CB8AC3E}">
        <p14:creationId xmlns:p14="http://schemas.microsoft.com/office/powerpoint/2010/main" val="9023388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14010-6F9C-455D-8900-F3C15B11F33B}"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325453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14010-6F9C-455D-8900-F3C15B11F33B}"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274094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414010-6F9C-455D-8900-F3C15B11F33B}"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57693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A414010-6F9C-455D-8900-F3C15B11F33B}" type="datetimeFigureOut">
              <a:rPr lang="en-US" smtClean="0"/>
              <a:t>6/5/2014</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11056831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14010-6F9C-455D-8900-F3C15B11F33B}"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367652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414010-6F9C-455D-8900-F3C15B11F33B}"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384359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414010-6F9C-455D-8900-F3C15B11F33B}"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74260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14010-6F9C-455D-8900-F3C15B11F33B}"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736CB-1ABC-4C2C-9588-49C038E44FC5}" type="slidenum">
              <a:rPr lang="en-US" smtClean="0"/>
              <a:t>‹#›</a:t>
            </a:fld>
            <a:endParaRPr lang="en-US"/>
          </a:p>
        </p:txBody>
      </p:sp>
    </p:spTree>
    <p:extLst>
      <p:ext uri="{BB962C8B-B14F-4D97-AF65-F5344CB8AC3E}">
        <p14:creationId xmlns:p14="http://schemas.microsoft.com/office/powerpoint/2010/main" val="375993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A414010-6F9C-455D-8900-F3C15B11F33B}" type="datetimeFigureOut">
              <a:rPr lang="en-US" smtClean="0"/>
              <a:t>6/5/2014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8C736CB-1ABC-4C2C-9588-49C038E44FC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895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A414010-6F9C-455D-8900-F3C15B11F33B}" type="datetimeFigureOut">
              <a:rPr lang="en-US" smtClean="0"/>
              <a:t>6/5/2014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8C736CB-1ABC-4C2C-9588-49C038E44FC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840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A414010-6F9C-455D-8900-F3C15B11F33B}" type="datetimeFigureOut">
              <a:rPr lang="en-US" smtClean="0"/>
              <a:t>6/5/2014</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8C736CB-1ABC-4C2C-9588-49C038E44FC5}" type="slidenum">
              <a:rPr lang="en-US" smtClean="0"/>
              <a:t>‹#›</a:t>
            </a:fld>
            <a:endParaRPr lang="en-US"/>
          </a:p>
        </p:txBody>
      </p:sp>
    </p:spTree>
    <p:extLst>
      <p:ext uri="{BB962C8B-B14F-4D97-AF65-F5344CB8AC3E}">
        <p14:creationId xmlns:p14="http://schemas.microsoft.com/office/powerpoint/2010/main" val="3299659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43422" y="2549442"/>
            <a:ext cx="8294687" cy="164623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dirty="0" smtClean="0"/>
              <a:t>2000s Pop Culture: </a:t>
            </a:r>
            <a:r>
              <a:rPr lang="en-US" sz="4000" dirty="0" smtClean="0">
                <a:solidFill>
                  <a:schemeClr val="accent3">
                    <a:lumMod val="75000"/>
                  </a:schemeClr>
                </a:solidFill>
              </a:rPr>
              <a:t>Fashion, Movies, TV Shows, &amp; Music</a:t>
            </a:r>
            <a:endParaRPr lang="en-US" dirty="0">
              <a:solidFill>
                <a:schemeClr val="accent3">
                  <a:lumMod val="75000"/>
                </a:schemeClr>
              </a:solidFill>
            </a:endParaRPr>
          </a:p>
        </p:txBody>
      </p:sp>
    </p:spTree>
    <p:extLst>
      <p:ext uri="{BB962C8B-B14F-4D97-AF65-F5344CB8AC3E}">
        <p14:creationId xmlns:p14="http://schemas.microsoft.com/office/powerpoint/2010/main" val="172367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Spider-Man (2002)</a:t>
            </a:r>
            <a:endParaRPr lang="en-US" dirty="0"/>
          </a:p>
        </p:txBody>
      </p:sp>
      <p:sp>
        <p:nvSpPr>
          <p:cNvPr id="3" name="Content Placeholder 2"/>
          <p:cNvSpPr>
            <a:spLocks noGrp="1"/>
          </p:cNvSpPr>
          <p:nvPr>
            <p:ph idx="1"/>
          </p:nvPr>
        </p:nvSpPr>
        <p:spPr>
          <a:xfrm>
            <a:off x="1066800" y="2103120"/>
            <a:ext cx="4636168" cy="3931920"/>
          </a:xfrm>
        </p:spPr>
        <p:txBody>
          <a:bodyPr>
            <a:noAutofit/>
          </a:bodyPr>
          <a:lstStyle/>
          <a:p>
            <a:pPr marL="0" indent="0">
              <a:buNone/>
            </a:pPr>
            <a:r>
              <a:rPr lang="en-US" sz="2800" dirty="0"/>
              <a:t>When bitten by a genetically modified spider, a nerdy, shy, and awkward high school student gains spider-like abilities that he eventually must use to fight evil as a superhero after tragedy befalls his family.</a:t>
            </a:r>
            <a:r>
              <a:rPr lang="en-US" sz="2800" dirty="0"/>
              <a:t/>
            </a:r>
            <a:br>
              <a:rPr lang="en-US" sz="2800" dirty="0"/>
            </a:br>
            <a:endParaRPr lang="en-US" sz="2800" dirty="0"/>
          </a:p>
        </p:txBody>
      </p:sp>
      <p:pic>
        <p:nvPicPr>
          <p:cNvPr id="27650" name="Picture 2" descr="Spider-Man (2002)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1328394"/>
            <a:ext cx="3020761" cy="44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2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Pirates of the Caribbean – Curse of the Black Pearl (2003)</a:t>
            </a:r>
            <a:endParaRPr lang="en-US" dirty="0"/>
          </a:p>
        </p:txBody>
      </p:sp>
      <p:sp>
        <p:nvSpPr>
          <p:cNvPr id="3" name="Content Placeholder 2"/>
          <p:cNvSpPr>
            <a:spLocks noGrp="1"/>
          </p:cNvSpPr>
          <p:nvPr>
            <p:ph idx="1"/>
          </p:nvPr>
        </p:nvSpPr>
        <p:spPr>
          <a:xfrm>
            <a:off x="1066800" y="2103120"/>
            <a:ext cx="5406189" cy="3931920"/>
          </a:xfrm>
        </p:spPr>
        <p:txBody>
          <a:bodyPr>
            <a:normAutofit/>
          </a:bodyPr>
          <a:lstStyle/>
          <a:p>
            <a:pPr marL="0" indent="0">
              <a:buNone/>
            </a:pPr>
            <a:r>
              <a:rPr lang="en-US" sz="2800" dirty="0"/>
              <a:t>Blacksmith Will Turner teams up with eccentric pirate "Captain" Jack Sparrow to save his love, the governor's daughter, from Jack's former pirate allies, who are now undead.</a:t>
            </a:r>
            <a:r>
              <a:rPr lang="en-US" sz="2800" dirty="0"/>
              <a:t/>
            </a:r>
            <a:br>
              <a:rPr lang="en-US" sz="2800" dirty="0"/>
            </a:br>
            <a:endParaRPr lang="en-US" sz="2800" dirty="0"/>
          </a:p>
        </p:txBody>
      </p:sp>
      <p:pic>
        <p:nvPicPr>
          <p:cNvPr id="25602" name="Picture 2" descr="Pirates of the Caribbean: The Curse of the Black Pearl (2003)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963" y="1508867"/>
            <a:ext cx="3213267" cy="475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1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Girls (2004)</a:t>
            </a:r>
            <a:endParaRPr lang="en-US" dirty="0"/>
          </a:p>
        </p:txBody>
      </p:sp>
      <p:sp>
        <p:nvSpPr>
          <p:cNvPr id="3" name="Content Placeholder 2"/>
          <p:cNvSpPr>
            <a:spLocks noGrp="1"/>
          </p:cNvSpPr>
          <p:nvPr>
            <p:ph idx="1"/>
          </p:nvPr>
        </p:nvSpPr>
        <p:spPr>
          <a:xfrm>
            <a:off x="1066800" y="2103120"/>
            <a:ext cx="4539916" cy="3931920"/>
          </a:xfrm>
        </p:spPr>
        <p:txBody>
          <a:bodyPr>
            <a:normAutofit/>
          </a:bodyPr>
          <a:lstStyle/>
          <a:p>
            <a:pPr marL="0" indent="0">
              <a:buNone/>
            </a:pPr>
            <a:r>
              <a:rPr lang="en-US" sz="2800" dirty="0"/>
              <a:t>Cady Heron is a hit with The Plastics, the A-list girl clique at her new school, until she makes the mistake of falling for Aaron Samuels, the ex-boyfriend of alpha Plastic Regina George.</a:t>
            </a:r>
            <a:r>
              <a:rPr lang="en-US" sz="2800" dirty="0"/>
              <a:t/>
            </a:r>
            <a:br>
              <a:rPr lang="en-US" sz="2800" dirty="0"/>
            </a:br>
            <a:endParaRPr lang="en-US" sz="2800" dirty="0"/>
          </a:p>
        </p:txBody>
      </p:sp>
      <p:pic>
        <p:nvPicPr>
          <p:cNvPr id="33794" name="Picture 2" descr="Mean Girls (2004)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890" y="847461"/>
            <a:ext cx="3502025" cy="518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6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Batman Begins (2005)</a:t>
            </a:r>
            <a:endParaRPr lang="en-US" dirty="0"/>
          </a:p>
        </p:txBody>
      </p:sp>
      <p:sp>
        <p:nvSpPr>
          <p:cNvPr id="3" name="Content Placeholder 2"/>
          <p:cNvSpPr>
            <a:spLocks noGrp="1"/>
          </p:cNvSpPr>
          <p:nvPr>
            <p:ph idx="1"/>
          </p:nvPr>
        </p:nvSpPr>
        <p:spPr>
          <a:xfrm>
            <a:off x="1066800" y="2103120"/>
            <a:ext cx="4973053" cy="3931920"/>
          </a:xfrm>
        </p:spPr>
        <p:txBody>
          <a:bodyPr>
            <a:normAutofit/>
          </a:bodyPr>
          <a:lstStyle/>
          <a:p>
            <a:pPr marL="0" indent="0">
              <a:buNone/>
            </a:pPr>
            <a:r>
              <a:rPr lang="en-US" sz="2800" dirty="0"/>
              <a:t>After training with his mentor, Batman begins his war on crime to free the crime-ridden Gotham City from corruption that the Scarecrow and the League of Shadows have cast upon it.</a:t>
            </a:r>
            <a:r>
              <a:rPr lang="en-US" sz="2800" dirty="0"/>
              <a:t/>
            </a:r>
            <a:br>
              <a:rPr lang="en-US" sz="2800" dirty="0"/>
            </a:br>
            <a:endParaRPr lang="en-US" sz="2800" dirty="0"/>
          </a:p>
        </p:txBody>
      </p:sp>
      <p:pic>
        <p:nvPicPr>
          <p:cNvPr id="30722" name="Picture 2" descr="Batman Begins (2005)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07" y="1680409"/>
            <a:ext cx="3117014" cy="4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3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 (2006)</a:t>
            </a:r>
            <a:endParaRPr lang="en-US" dirty="0"/>
          </a:p>
        </p:txBody>
      </p:sp>
      <p:sp>
        <p:nvSpPr>
          <p:cNvPr id="3" name="Content Placeholder 2"/>
          <p:cNvSpPr>
            <a:spLocks noGrp="1"/>
          </p:cNvSpPr>
          <p:nvPr>
            <p:ph idx="1"/>
          </p:nvPr>
        </p:nvSpPr>
        <p:spPr>
          <a:xfrm>
            <a:off x="1066800" y="2103120"/>
            <a:ext cx="4804611" cy="3931920"/>
          </a:xfrm>
        </p:spPr>
        <p:txBody>
          <a:bodyPr>
            <a:normAutofit/>
          </a:bodyPr>
          <a:lstStyle/>
          <a:p>
            <a:pPr marL="0" indent="0">
              <a:buNone/>
            </a:pPr>
            <a:r>
              <a:rPr lang="en-US" sz="3200" dirty="0"/>
              <a:t>King Leonidas and a force of 300 men fight the Persians at Thermopylae in 480 B.C.</a:t>
            </a:r>
            <a:r>
              <a:rPr lang="en-US" sz="3200" dirty="0"/>
              <a:t/>
            </a:r>
            <a:br>
              <a:rPr lang="en-US" sz="3200" dirty="0"/>
            </a:br>
            <a:endParaRPr lang="en-US" sz="3200" dirty="0"/>
          </a:p>
        </p:txBody>
      </p:sp>
      <p:pic>
        <p:nvPicPr>
          <p:cNvPr id="31746" name="Picture 2" descr="300 (2006)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143" y="814137"/>
            <a:ext cx="3477962" cy="515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2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Dark Knight (2008)</a:t>
            </a:r>
            <a:endParaRPr lang="en-US" dirty="0"/>
          </a:p>
        </p:txBody>
      </p:sp>
      <p:sp>
        <p:nvSpPr>
          <p:cNvPr id="3" name="Content Placeholder 2"/>
          <p:cNvSpPr>
            <a:spLocks noGrp="1"/>
          </p:cNvSpPr>
          <p:nvPr>
            <p:ph idx="1"/>
          </p:nvPr>
        </p:nvSpPr>
        <p:spPr>
          <a:xfrm>
            <a:off x="1066800" y="2103120"/>
            <a:ext cx="4852737" cy="3931920"/>
          </a:xfrm>
        </p:spPr>
        <p:txBody>
          <a:bodyPr>
            <a:normAutofit/>
          </a:bodyPr>
          <a:lstStyle/>
          <a:p>
            <a:pPr marL="0" indent="0">
              <a:buNone/>
            </a:pPr>
            <a:r>
              <a:rPr lang="en-US" sz="2800" dirty="0"/>
              <a:t>When Batman, Gordon and Harvey Dent launch an assault on the mob, they let the clown out of the box, the Joker, bent on turning Gotham on itself and bringing any heroes down to his level.</a:t>
            </a:r>
            <a:r>
              <a:rPr lang="en-US" sz="2800" dirty="0"/>
              <a:t/>
            </a:r>
            <a:br>
              <a:rPr lang="en-US" sz="2800" dirty="0"/>
            </a:br>
            <a:endParaRPr lang="en-US" sz="2800" dirty="0"/>
          </a:p>
        </p:txBody>
      </p:sp>
      <p:pic>
        <p:nvPicPr>
          <p:cNvPr id="24578" name="Picture 2" descr="The Dark Knight (2008)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554" y="1328394"/>
            <a:ext cx="3357646" cy="497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5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Twilight (2008)</a:t>
            </a:r>
            <a:endParaRPr lang="en-US" dirty="0"/>
          </a:p>
        </p:txBody>
      </p:sp>
      <p:sp>
        <p:nvSpPr>
          <p:cNvPr id="3" name="Content Placeholder 2"/>
          <p:cNvSpPr>
            <a:spLocks noGrp="1"/>
          </p:cNvSpPr>
          <p:nvPr>
            <p:ph idx="1"/>
          </p:nvPr>
        </p:nvSpPr>
        <p:spPr>
          <a:xfrm>
            <a:off x="1066799" y="2014194"/>
            <a:ext cx="3697705" cy="3931920"/>
          </a:xfrm>
        </p:spPr>
        <p:txBody>
          <a:bodyPr>
            <a:normAutofit/>
          </a:bodyPr>
          <a:lstStyle/>
          <a:p>
            <a:pPr marL="0" indent="0">
              <a:buNone/>
            </a:pPr>
            <a:r>
              <a:rPr lang="en-US" sz="3600" dirty="0" smtClean="0"/>
              <a:t>A </a:t>
            </a:r>
            <a:r>
              <a:rPr lang="en-US" sz="3600" dirty="0"/>
              <a:t>teenage girl risks everything when she falls in love with a vampire.</a:t>
            </a:r>
            <a:r>
              <a:rPr lang="en-US" sz="3600" dirty="0"/>
              <a:t/>
            </a:r>
            <a:br>
              <a:rPr lang="en-US" sz="3600" dirty="0"/>
            </a:br>
            <a:endParaRPr lang="en-US" sz="3600" dirty="0"/>
          </a:p>
        </p:txBody>
      </p:sp>
      <p:pic>
        <p:nvPicPr>
          <p:cNvPr id="22532" name="Picture 4" descr="Twilight (2008)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383" y="642594"/>
            <a:ext cx="3818522" cy="56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8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 (2009)</a:t>
            </a:r>
            <a:endParaRPr lang="en-US" dirty="0"/>
          </a:p>
        </p:txBody>
      </p:sp>
      <p:sp>
        <p:nvSpPr>
          <p:cNvPr id="3" name="Content Placeholder 2"/>
          <p:cNvSpPr>
            <a:spLocks noGrp="1"/>
          </p:cNvSpPr>
          <p:nvPr>
            <p:ph idx="1"/>
          </p:nvPr>
        </p:nvSpPr>
        <p:spPr>
          <a:xfrm>
            <a:off x="1066800" y="2103120"/>
            <a:ext cx="5694947" cy="3931920"/>
          </a:xfrm>
        </p:spPr>
        <p:txBody>
          <a:bodyPr>
            <a:normAutofit/>
          </a:bodyPr>
          <a:lstStyle/>
          <a:p>
            <a:pPr marL="0" indent="0">
              <a:buNone/>
            </a:pPr>
            <a:r>
              <a:rPr lang="en-US" sz="2800" dirty="0"/>
              <a:t>A paraplegic Marine dispatched to the moon Pandora on a unique mission becomes torn between following his orders and protecting the world he feels is his home.</a:t>
            </a:r>
            <a:r>
              <a:rPr lang="en-US" sz="2800" dirty="0"/>
              <a:t/>
            </a:r>
            <a:br>
              <a:rPr lang="en-US" sz="2800" dirty="0"/>
            </a:br>
            <a:endParaRPr lang="en-US" sz="2800" dirty="0"/>
          </a:p>
        </p:txBody>
      </p:sp>
      <p:pic>
        <p:nvPicPr>
          <p:cNvPr id="28674" name="Picture 2" descr="Avatar (2009)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585" y="755799"/>
            <a:ext cx="3726615" cy="552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4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13188" y="2626477"/>
            <a:ext cx="8596313" cy="1320800"/>
          </a:xfrm>
        </p:spPr>
        <p:txBody>
          <a:bodyPr/>
          <a:lstStyle/>
          <a:p>
            <a:pPr algn="ctr" eaLnBrk="1" hangingPunct="1">
              <a:defRPr/>
            </a:pPr>
            <a:r>
              <a:rPr lang="en-US" sz="6000" dirty="0" smtClean="0">
                <a:solidFill>
                  <a:schemeClr val="accent3">
                    <a:lumMod val="75000"/>
                  </a:schemeClr>
                </a:solidFill>
                <a:latin typeface="Broadway BT" panose="04040905080B02020502" pitchFamily="82" charset="0"/>
              </a:rPr>
              <a:t>2000s </a:t>
            </a:r>
            <a:r>
              <a:rPr lang="en-US" sz="6000" dirty="0" smtClean="0">
                <a:solidFill>
                  <a:schemeClr val="accent3">
                    <a:lumMod val="75000"/>
                  </a:schemeClr>
                </a:solidFill>
                <a:latin typeface="Broadway BT" panose="04040905080B02020502" pitchFamily="82" charset="0"/>
              </a:rPr>
              <a:t>Music</a:t>
            </a:r>
          </a:p>
        </p:txBody>
      </p:sp>
    </p:spTree>
    <p:extLst>
      <p:ext uri="{BB962C8B-B14F-4D97-AF65-F5344CB8AC3E}">
        <p14:creationId xmlns:p14="http://schemas.microsoft.com/office/powerpoint/2010/main" val="247287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406" y="525458"/>
            <a:ext cx="10058400" cy="813945"/>
          </a:xfrm>
        </p:spPr>
        <p:txBody>
          <a:bodyPr>
            <a:noAutofit/>
          </a:bodyPr>
          <a:lstStyle/>
          <a:p>
            <a:pPr algn="ctr"/>
            <a:r>
              <a:rPr lang="en-US" sz="2800" dirty="0" smtClean="0"/>
              <a:t>“50 Songs from the 2000s That Will Instantly Put You in a Good Mood”</a:t>
            </a:r>
            <a:endParaRPr lang="en-US" sz="2800" dirty="0"/>
          </a:p>
        </p:txBody>
      </p:sp>
      <p:sp>
        <p:nvSpPr>
          <p:cNvPr id="3" name="Content Placeholder 2"/>
          <p:cNvSpPr>
            <a:spLocks noGrp="1"/>
          </p:cNvSpPr>
          <p:nvPr>
            <p:ph idx="1"/>
          </p:nvPr>
        </p:nvSpPr>
        <p:spPr>
          <a:xfrm>
            <a:off x="667554" y="1339403"/>
            <a:ext cx="10058400" cy="5125791"/>
          </a:xfrm>
        </p:spPr>
        <p:txBody>
          <a:bodyPr>
            <a:noAutofit/>
          </a:bodyPr>
          <a:lstStyle/>
          <a:p>
            <a:pPr marL="0" indent="0">
              <a:buNone/>
            </a:pPr>
            <a:r>
              <a:rPr lang="en-US" sz="1200" dirty="0" smtClean="0"/>
              <a:t>1. Jesse McCartney – </a:t>
            </a:r>
            <a:r>
              <a:rPr lang="en-US" sz="1200" dirty="0" err="1" smtClean="0"/>
              <a:t>Leavin</a:t>
            </a:r>
            <a:r>
              <a:rPr lang="en-US" sz="1200" dirty="0" smtClean="0"/>
              <a:t>’		</a:t>
            </a:r>
            <a:r>
              <a:rPr lang="en-US" sz="1200" dirty="0"/>
              <a:t>19. Christina Aguilera – What a Girl </a:t>
            </a:r>
            <a:r>
              <a:rPr lang="en-US" sz="1200" dirty="0" smtClean="0"/>
              <a:t>Wants	37. </a:t>
            </a:r>
            <a:r>
              <a:rPr lang="en-US" sz="1200" dirty="0"/>
              <a:t>Jimmy Eat World – The  Middle</a:t>
            </a:r>
            <a:endParaRPr lang="en-US" sz="1200" dirty="0" smtClean="0"/>
          </a:p>
          <a:p>
            <a:pPr marL="0" indent="0">
              <a:buNone/>
            </a:pPr>
            <a:r>
              <a:rPr lang="en-US" sz="1200" dirty="0" smtClean="0"/>
              <a:t>2. Jet – Are You </a:t>
            </a:r>
            <a:r>
              <a:rPr lang="en-US" sz="1200" dirty="0" err="1" smtClean="0"/>
              <a:t>Gonna</a:t>
            </a:r>
            <a:r>
              <a:rPr lang="en-US" sz="1200" dirty="0" smtClean="0"/>
              <a:t> Be My Girl		</a:t>
            </a:r>
            <a:r>
              <a:rPr lang="en-US" sz="1200" dirty="0"/>
              <a:t>20. Justin Timberlake – Senorita</a:t>
            </a:r>
            <a:r>
              <a:rPr lang="en-US" sz="1200" dirty="0" smtClean="0"/>
              <a:t>		38.DJ </a:t>
            </a:r>
            <a:r>
              <a:rPr lang="en-US" sz="1200" dirty="0"/>
              <a:t>Sammy – Heaven</a:t>
            </a:r>
            <a:endParaRPr lang="en-US" sz="1200" dirty="0" smtClean="0"/>
          </a:p>
          <a:p>
            <a:pPr marL="0" indent="0">
              <a:buNone/>
            </a:pPr>
            <a:r>
              <a:rPr lang="en-US" sz="1200" dirty="0" smtClean="0"/>
              <a:t>3. Miley Cyrus – Party in the U.S.A.		</a:t>
            </a:r>
            <a:r>
              <a:rPr lang="en-US" sz="1200" dirty="0"/>
              <a:t>21.  Nine Days – Absolutely (Story of a Girl) </a:t>
            </a:r>
            <a:r>
              <a:rPr lang="en-US" sz="1200" dirty="0" smtClean="0"/>
              <a:t>	39.Rihanna </a:t>
            </a:r>
            <a:r>
              <a:rPr lang="en-US" sz="1200" dirty="0"/>
              <a:t>Umbrella</a:t>
            </a:r>
            <a:endParaRPr lang="en-US" sz="1200" dirty="0" smtClean="0"/>
          </a:p>
          <a:p>
            <a:pPr marL="0" indent="0">
              <a:buNone/>
            </a:pPr>
            <a:r>
              <a:rPr lang="en-US" sz="1200" dirty="0" smtClean="0"/>
              <a:t>4. Shakira – Hips Don’t Lie		22</a:t>
            </a:r>
            <a:r>
              <a:rPr lang="en-US" sz="1200" dirty="0"/>
              <a:t>. </a:t>
            </a:r>
            <a:r>
              <a:rPr lang="en-US" sz="1200" dirty="0" err="1"/>
              <a:t>N’Sync</a:t>
            </a:r>
            <a:r>
              <a:rPr lang="en-US" sz="1200" dirty="0"/>
              <a:t> – Bye </a:t>
            </a:r>
            <a:r>
              <a:rPr lang="en-US" sz="1200" dirty="0" err="1"/>
              <a:t>Bye</a:t>
            </a:r>
            <a:r>
              <a:rPr lang="en-US" sz="1200" dirty="0"/>
              <a:t> </a:t>
            </a:r>
            <a:r>
              <a:rPr lang="en-US" sz="1200" dirty="0" err="1"/>
              <a:t>Bye</a:t>
            </a:r>
            <a:r>
              <a:rPr lang="en-US" sz="1200" dirty="0" smtClean="0"/>
              <a:t>			40.Gnarls </a:t>
            </a:r>
            <a:r>
              <a:rPr lang="en-US" sz="1200" dirty="0"/>
              <a:t>Barkley – Crazy</a:t>
            </a:r>
            <a:endParaRPr lang="en-US" sz="1200" dirty="0" smtClean="0"/>
          </a:p>
          <a:p>
            <a:pPr marL="0" indent="0">
              <a:buNone/>
            </a:pPr>
            <a:r>
              <a:rPr lang="en-US" sz="1200" dirty="0" smtClean="0"/>
              <a:t>5. Macy Gray – I Try			</a:t>
            </a:r>
            <a:r>
              <a:rPr lang="en-US" sz="1200" dirty="0"/>
              <a:t>23.  All American rejects – Gives You Hell </a:t>
            </a:r>
            <a:r>
              <a:rPr lang="en-US" sz="1200" dirty="0" smtClean="0"/>
              <a:t>	41. </a:t>
            </a:r>
            <a:r>
              <a:rPr lang="en-US" sz="1200" dirty="0"/>
              <a:t>Britney Spears – Toxic</a:t>
            </a:r>
            <a:endParaRPr lang="en-US" sz="1200" dirty="0" smtClean="0"/>
          </a:p>
          <a:p>
            <a:pPr marL="0" indent="0">
              <a:buNone/>
            </a:pPr>
            <a:r>
              <a:rPr lang="en-US" sz="1200" dirty="0" smtClean="0"/>
              <a:t>6. Pink – U and Ur Hand			</a:t>
            </a:r>
            <a:r>
              <a:rPr lang="en-US" sz="1200" dirty="0"/>
              <a:t>24. Shaggy – It Wasn’t Me</a:t>
            </a:r>
            <a:r>
              <a:rPr lang="en-US" sz="1200" dirty="0" smtClean="0"/>
              <a:t>		42. </a:t>
            </a:r>
            <a:r>
              <a:rPr lang="en-US" sz="1200" dirty="0" err="1" smtClean="0"/>
              <a:t>Sisqo</a:t>
            </a:r>
            <a:r>
              <a:rPr lang="en-US" sz="1200" dirty="0" smtClean="0"/>
              <a:t> – Thong Song </a:t>
            </a:r>
          </a:p>
          <a:p>
            <a:pPr marL="0" indent="0">
              <a:buNone/>
            </a:pPr>
            <a:r>
              <a:rPr lang="en-US" sz="1200" dirty="0" smtClean="0"/>
              <a:t>7. Britney Spears – Oops!...I Did It Again	25</a:t>
            </a:r>
            <a:r>
              <a:rPr lang="en-US" sz="1200" dirty="0"/>
              <a:t>.  Outcast – Hey </a:t>
            </a:r>
            <a:r>
              <a:rPr lang="en-US" sz="1200" dirty="0" err="1"/>
              <a:t>Ya</a:t>
            </a:r>
            <a:r>
              <a:rPr lang="en-US" sz="1200" dirty="0" smtClean="0"/>
              <a:t>			43. </a:t>
            </a:r>
            <a:r>
              <a:rPr lang="en-US" sz="1200" dirty="0"/>
              <a:t>DMX – Party Up (UP in Here</a:t>
            </a:r>
            <a:r>
              <a:rPr lang="en-US" sz="1200" dirty="0" smtClean="0"/>
              <a:t>)</a:t>
            </a:r>
          </a:p>
          <a:p>
            <a:pPr marL="0" indent="0">
              <a:buNone/>
            </a:pPr>
            <a:r>
              <a:rPr lang="en-US" sz="1200" dirty="0" smtClean="0"/>
              <a:t>8. Bowling for Soup – 1985		26</a:t>
            </a:r>
            <a:r>
              <a:rPr lang="en-US" sz="1200" dirty="0"/>
              <a:t>. Natasha </a:t>
            </a:r>
            <a:r>
              <a:rPr lang="en-US" sz="1200" dirty="0" err="1"/>
              <a:t>Bedingfield</a:t>
            </a:r>
            <a:r>
              <a:rPr lang="en-US" sz="1200" dirty="0"/>
              <a:t> – Unwritten</a:t>
            </a:r>
            <a:r>
              <a:rPr lang="en-US" sz="1200" dirty="0" smtClean="0"/>
              <a:t>		44. </a:t>
            </a:r>
            <a:r>
              <a:rPr lang="en-US" sz="1200" dirty="0"/>
              <a:t>Duffy - </a:t>
            </a:r>
            <a:r>
              <a:rPr lang="en-US" sz="1200" dirty="0" smtClean="0"/>
              <a:t>Mercy</a:t>
            </a:r>
          </a:p>
          <a:p>
            <a:pPr marL="0" indent="0">
              <a:buNone/>
            </a:pPr>
            <a:r>
              <a:rPr lang="en-US" sz="1200" dirty="0" smtClean="0"/>
              <a:t>9. The Darkness – I Believe in a Thing Called Love	</a:t>
            </a:r>
            <a:r>
              <a:rPr lang="en-US" sz="1200" dirty="0"/>
              <a:t>27. Eiffel 65 – Blue (Da Ba </a:t>
            </a:r>
            <a:r>
              <a:rPr lang="en-US" sz="1200" dirty="0" smtClean="0"/>
              <a:t>Dee)		45. </a:t>
            </a:r>
            <a:r>
              <a:rPr lang="en-US" sz="1200" dirty="0"/>
              <a:t>Kanye West – Gold Digger</a:t>
            </a:r>
            <a:endParaRPr lang="en-US" sz="1200" dirty="0" smtClean="0"/>
          </a:p>
          <a:p>
            <a:pPr marL="0" indent="0">
              <a:buNone/>
            </a:pPr>
            <a:r>
              <a:rPr lang="en-US" sz="1200" dirty="0" smtClean="0"/>
              <a:t>10. Ok Go – Here It Goes Again		</a:t>
            </a:r>
            <a:r>
              <a:rPr lang="en-US" sz="1200" dirty="0"/>
              <a:t>28. Snoop </a:t>
            </a:r>
            <a:r>
              <a:rPr lang="en-US" sz="1200" dirty="0" err="1"/>
              <a:t>Dogg</a:t>
            </a:r>
            <a:r>
              <a:rPr lang="en-US" sz="1200" dirty="0"/>
              <a:t> – Drop It Like It’s Hot</a:t>
            </a:r>
            <a:r>
              <a:rPr lang="en-US" sz="1200" dirty="0" smtClean="0"/>
              <a:t>		46. </a:t>
            </a:r>
            <a:r>
              <a:rPr lang="en-US" sz="1200" dirty="0"/>
              <a:t>Sara </a:t>
            </a:r>
            <a:r>
              <a:rPr lang="en-US" sz="1200" dirty="0" err="1"/>
              <a:t>Bareilles</a:t>
            </a:r>
            <a:r>
              <a:rPr lang="en-US" sz="1200" dirty="0"/>
              <a:t> – Love Song</a:t>
            </a:r>
            <a:endParaRPr lang="en-US" sz="1200" dirty="0" smtClean="0"/>
          </a:p>
          <a:p>
            <a:pPr marL="0" indent="0">
              <a:buNone/>
            </a:pPr>
            <a:r>
              <a:rPr lang="en-US" sz="1200" dirty="0" smtClean="0"/>
              <a:t>11. Pussycat Dolls – Don’t Cha		</a:t>
            </a:r>
            <a:r>
              <a:rPr lang="en-US" sz="1200" dirty="0"/>
              <a:t>29.  M.I.A. – Paper Planes</a:t>
            </a:r>
            <a:r>
              <a:rPr lang="en-US" sz="1200" dirty="0" smtClean="0"/>
              <a:t>		47. </a:t>
            </a:r>
            <a:r>
              <a:rPr lang="en-US" sz="1200" dirty="0"/>
              <a:t>Janet Jackson – All For You</a:t>
            </a:r>
            <a:endParaRPr lang="en-US" sz="1200" dirty="0" smtClean="0"/>
          </a:p>
          <a:p>
            <a:pPr marL="0" indent="0">
              <a:buNone/>
            </a:pPr>
            <a:r>
              <a:rPr lang="en-US" sz="1200" dirty="0" smtClean="0"/>
              <a:t>12. T.I. – Live Your Life			</a:t>
            </a:r>
            <a:r>
              <a:rPr lang="en-US" sz="1200" dirty="0"/>
              <a:t>30. Gwen Stefani – </a:t>
            </a:r>
            <a:r>
              <a:rPr lang="en-US" sz="1200" dirty="0" err="1"/>
              <a:t>Hollaback</a:t>
            </a:r>
            <a:r>
              <a:rPr lang="en-US" sz="1200" dirty="0"/>
              <a:t> </a:t>
            </a:r>
            <a:r>
              <a:rPr lang="en-US" sz="1200" dirty="0" err="1"/>
              <a:t>Gril</a:t>
            </a:r>
            <a:r>
              <a:rPr lang="en-US" sz="1200" dirty="0" smtClean="0"/>
              <a:t>		</a:t>
            </a:r>
            <a:r>
              <a:rPr lang="en-US" sz="1200" dirty="0"/>
              <a:t>48.  Will Smith - Switch</a:t>
            </a:r>
            <a:endParaRPr lang="en-US" sz="1200" dirty="0" smtClean="0"/>
          </a:p>
          <a:p>
            <a:pPr marL="0" indent="0">
              <a:buNone/>
            </a:pPr>
            <a:r>
              <a:rPr lang="en-US" sz="1200" dirty="0" smtClean="0"/>
              <a:t>13. Christina Aguilera – Come On Over Baby	</a:t>
            </a:r>
            <a:r>
              <a:rPr lang="en-US" sz="1200" dirty="0"/>
              <a:t>31. Blink 182 – All the Small Things</a:t>
            </a:r>
            <a:r>
              <a:rPr lang="en-US" sz="1200" dirty="0" smtClean="0"/>
              <a:t>		</a:t>
            </a:r>
            <a:r>
              <a:rPr lang="en-US" sz="1200" dirty="0"/>
              <a:t>49. Missy Elliot – Get Ur Freak On</a:t>
            </a:r>
            <a:endParaRPr lang="en-US" sz="1200" dirty="0" smtClean="0"/>
          </a:p>
          <a:p>
            <a:pPr marL="0" indent="0">
              <a:buNone/>
            </a:pPr>
            <a:r>
              <a:rPr lang="en-US" sz="1200" dirty="0" smtClean="0"/>
              <a:t>14. Modest Mouse – Float On		</a:t>
            </a:r>
            <a:r>
              <a:rPr lang="en-US" sz="1200" dirty="0"/>
              <a:t>32.  </a:t>
            </a:r>
            <a:r>
              <a:rPr lang="en-US" sz="1200" dirty="0" smtClean="0"/>
              <a:t>Destiny’s Child – </a:t>
            </a:r>
            <a:r>
              <a:rPr lang="en-US" sz="1200" dirty="0" err="1" smtClean="0"/>
              <a:t>Jumpin</a:t>
            </a:r>
            <a:r>
              <a:rPr lang="en-US" sz="1200" dirty="0" smtClean="0"/>
              <a:t>’ </a:t>
            </a:r>
            <a:r>
              <a:rPr lang="en-US" sz="1200" dirty="0" err="1" smtClean="0"/>
              <a:t>Jumpin</a:t>
            </a:r>
            <a:r>
              <a:rPr lang="en-US" sz="1200" dirty="0" smtClean="0"/>
              <a:t>’	</a:t>
            </a:r>
            <a:r>
              <a:rPr lang="en-US" sz="1200" dirty="0"/>
              <a:t>50. </a:t>
            </a:r>
            <a:r>
              <a:rPr lang="en-US" sz="1200" dirty="0" err="1"/>
              <a:t>Weezer</a:t>
            </a:r>
            <a:r>
              <a:rPr lang="en-US" sz="1200" dirty="0"/>
              <a:t> – Beverly </a:t>
            </a:r>
            <a:r>
              <a:rPr lang="en-US" sz="1200" dirty="0" smtClean="0"/>
              <a:t>Hills</a:t>
            </a:r>
          </a:p>
          <a:p>
            <a:pPr marL="0" indent="0">
              <a:buNone/>
            </a:pPr>
            <a:r>
              <a:rPr lang="en-US" sz="1200" dirty="0" smtClean="0"/>
              <a:t>15. </a:t>
            </a:r>
            <a:r>
              <a:rPr lang="en-US" sz="1200" dirty="0" err="1" smtClean="0"/>
              <a:t>Beyonce</a:t>
            </a:r>
            <a:r>
              <a:rPr lang="en-US" sz="1200" dirty="0" smtClean="0"/>
              <a:t> – Crazy in Love		</a:t>
            </a:r>
            <a:r>
              <a:rPr lang="en-US" sz="1200" dirty="0"/>
              <a:t>33. Blue </a:t>
            </a:r>
            <a:r>
              <a:rPr lang="en-US" sz="1200" dirty="0" smtClean="0"/>
              <a:t>Control - Hit </a:t>
            </a:r>
            <a:r>
              <a:rPr lang="en-US" sz="1200" dirty="0"/>
              <a:t>‘</a:t>
            </a:r>
            <a:r>
              <a:rPr lang="en-US" sz="1200" dirty="0" err="1"/>
              <a:t>em</a:t>
            </a:r>
            <a:r>
              <a:rPr lang="en-US" sz="1200" dirty="0"/>
              <a:t> Up Style (oops</a:t>
            </a:r>
            <a:r>
              <a:rPr lang="en-US" sz="1200" dirty="0" smtClean="0"/>
              <a:t>!)	</a:t>
            </a:r>
          </a:p>
          <a:p>
            <a:pPr marL="0" indent="0">
              <a:buNone/>
            </a:pPr>
            <a:r>
              <a:rPr lang="en-US" sz="1200" dirty="0" smtClean="0"/>
              <a:t>16. </a:t>
            </a:r>
            <a:r>
              <a:rPr lang="en-US" sz="1200" dirty="0" err="1" smtClean="0"/>
              <a:t>Yellowcard</a:t>
            </a:r>
            <a:r>
              <a:rPr lang="en-US" sz="1200" dirty="0" smtClean="0"/>
              <a:t> – Ocean Avenue 		</a:t>
            </a:r>
            <a:r>
              <a:rPr lang="en-US" sz="1200" dirty="0"/>
              <a:t>34. Kelly Clarkson – Since U Been Gone	</a:t>
            </a:r>
            <a:r>
              <a:rPr lang="en-US" sz="1200" dirty="0" smtClean="0"/>
              <a:t>	</a:t>
            </a:r>
          </a:p>
          <a:p>
            <a:pPr marL="0" indent="0">
              <a:buNone/>
            </a:pPr>
            <a:r>
              <a:rPr lang="en-US" sz="1200" dirty="0" smtClean="0"/>
              <a:t>17. Fountains of Wayne – Stacy’s Mom	35. Gavin De </a:t>
            </a:r>
            <a:r>
              <a:rPr lang="en-US" sz="1200" dirty="0" err="1" smtClean="0"/>
              <a:t>Graw</a:t>
            </a:r>
            <a:r>
              <a:rPr lang="en-US" sz="1200" dirty="0" smtClean="0"/>
              <a:t> – I Don’t </a:t>
            </a:r>
            <a:r>
              <a:rPr lang="en-US" sz="1200" dirty="0" err="1" smtClean="0"/>
              <a:t>Wanna</a:t>
            </a:r>
            <a:r>
              <a:rPr lang="en-US" sz="1200" dirty="0" smtClean="0"/>
              <a:t> Be	</a:t>
            </a:r>
          </a:p>
          <a:p>
            <a:pPr marL="0" indent="0">
              <a:buNone/>
            </a:pPr>
            <a:r>
              <a:rPr lang="en-US" sz="1200" dirty="0" smtClean="0"/>
              <a:t>18. Black Eyed Peas – I </a:t>
            </a:r>
            <a:r>
              <a:rPr lang="en-US" sz="1200" dirty="0" err="1" smtClean="0"/>
              <a:t>Gotta</a:t>
            </a:r>
            <a:r>
              <a:rPr lang="en-US" sz="1200" dirty="0" smtClean="0"/>
              <a:t> Feeling		36. Fall Out Boy – Sugar, We’re Going Down			</a:t>
            </a:r>
          </a:p>
          <a:p>
            <a:pPr marL="0" indent="0">
              <a:buNone/>
            </a:pPr>
            <a:r>
              <a:rPr lang="en-US" sz="1200" dirty="0" smtClean="0"/>
              <a:t>		</a:t>
            </a:r>
          </a:p>
        </p:txBody>
      </p:sp>
    </p:spTree>
    <p:extLst>
      <p:ext uri="{BB962C8B-B14F-4D97-AF65-F5344CB8AC3E}">
        <p14:creationId xmlns:p14="http://schemas.microsoft.com/office/powerpoint/2010/main" val="366668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65062" y="2602415"/>
            <a:ext cx="8596313" cy="1320800"/>
          </a:xfrm>
        </p:spPr>
        <p:txBody>
          <a:bodyPr>
            <a:normAutofit fontScale="90000"/>
          </a:bodyPr>
          <a:lstStyle/>
          <a:p>
            <a:pPr algn="ctr" eaLnBrk="1" hangingPunct="1">
              <a:defRPr/>
            </a:pPr>
            <a:r>
              <a:rPr lang="en-US" sz="6000" dirty="0" smtClean="0">
                <a:solidFill>
                  <a:schemeClr val="accent3">
                    <a:lumMod val="75000"/>
                  </a:schemeClr>
                </a:solidFill>
                <a:latin typeface="Broadway BT" panose="04040905080B02020502" pitchFamily="82" charset="0"/>
              </a:rPr>
              <a:t>2000s </a:t>
            </a:r>
            <a:r>
              <a:rPr lang="en-US" sz="6000" dirty="0" smtClean="0">
                <a:solidFill>
                  <a:schemeClr val="accent3">
                    <a:lumMod val="75000"/>
                  </a:schemeClr>
                </a:solidFill>
                <a:latin typeface="Broadway BT" panose="04040905080B02020502" pitchFamily="82" charset="0"/>
              </a:rPr>
              <a:t>Fashion &amp; Fads</a:t>
            </a:r>
          </a:p>
        </p:txBody>
      </p:sp>
    </p:spTree>
    <p:extLst>
      <p:ext uri="{BB962C8B-B14F-4D97-AF65-F5344CB8AC3E}">
        <p14:creationId xmlns:p14="http://schemas.microsoft.com/office/powerpoint/2010/main" val="1300865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92872" y="2578351"/>
            <a:ext cx="8596313" cy="1320800"/>
          </a:xfrm>
        </p:spPr>
        <p:txBody>
          <a:bodyPr/>
          <a:lstStyle/>
          <a:p>
            <a:pPr algn="ctr" eaLnBrk="1" hangingPunct="1">
              <a:defRPr/>
            </a:pPr>
            <a:r>
              <a:rPr lang="en-US" sz="6000" dirty="0" smtClean="0">
                <a:solidFill>
                  <a:schemeClr val="accent3">
                    <a:lumMod val="75000"/>
                  </a:schemeClr>
                </a:solidFill>
                <a:latin typeface="Broadway BT" panose="04040905080B02020502" pitchFamily="82" charset="0"/>
              </a:rPr>
              <a:t>2000s </a:t>
            </a:r>
            <a:r>
              <a:rPr lang="en-US" sz="6000" dirty="0" smtClean="0">
                <a:solidFill>
                  <a:schemeClr val="accent3">
                    <a:lumMod val="75000"/>
                  </a:schemeClr>
                </a:solidFill>
                <a:latin typeface="Broadway BT" panose="04040905080B02020502" pitchFamily="82" charset="0"/>
              </a:rPr>
              <a:t>TV Shows</a:t>
            </a:r>
          </a:p>
        </p:txBody>
      </p:sp>
    </p:spTree>
    <p:extLst>
      <p:ext uri="{BB962C8B-B14F-4D97-AF65-F5344CB8AC3E}">
        <p14:creationId xmlns:p14="http://schemas.microsoft.com/office/powerpoint/2010/main" val="3850106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(2004-2010)</a:t>
            </a:r>
            <a:endParaRPr lang="en-US" dirty="0"/>
          </a:p>
        </p:txBody>
      </p:sp>
      <p:sp>
        <p:nvSpPr>
          <p:cNvPr id="3" name="Content Placeholder 2"/>
          <p:cNvSpPr>
            <a:spLocks noGrp="1"/>
          </p:cNvSpPr>
          <p:nvPr>
            <p:ph idx="1"/>
          </p:nvPr>
        </p:nvSpPr>
        <p:spPr>
          <a:xfrm>
            <a:off x="1066800" y="2103120"/>
            <a:ext cx="5887453" cy="3931920"/>
          </a:xfrm>
        </p:spPr>
        <p:txBody>
          <a:bodyPr/>
          <a:lstStyle/>
          <a:p>
            <a:pPr marL="0" indent="0">
              <a:buNone/>
            </a:pPr>
            <a:r>
              <a:rPr lang="en-US" sz="2800" dirty="0"/>
              <a:t>The survivors of a plane crash are forced to work together in order to survive on a seemingly deserted tropical island</a:t>
            </a:r>
            <a:r>
              <a:rPr lang="en-US" dirty="0" smtClean="0"/>
              <a:t>.</a:t>
            </a:r>
            <a:endParaRPr lang="en-US" dirty="0"/>
          </a:p>
        </p:txBody>
      </p:sp>
      <p:pic>
        <p:nvPicPr>
          <p:cNvPr id="8194" name="Picture 2" descr="Lost (2004)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963" y="907290"/>
            <a:ext cx="3332323" cy="493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6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Men (2007-)</a:t>
            </a:r>
            <a:endParaRPr lang="en-US" dirty="0"/>
          </a:p>
        </p:txBody>
      </p:sp>
      <p:sp>
        <p:nvSpPr>
          <p:cNvPr id="3" name="Content Placeholder 2"/>
          <p:cNvSpPr>
            <a:spLocks noGrp="1"/>
          </p:cNvSpPr>
          <p:nvPr>
            <p:ph idx="1"/>
          </p:nvPr>
        </p:nvSpPr>
        <p:spPr>
          <a:xfrm>
            <a:off x="1066800" y="2103120"/>
            <a:ext cx="5045242" cy="3931920"/>
          </a:xfrm>
        </p:spPr>
        <p:txBody>
          <a:bodyPr>
            <a:normAutofit/>
          </a:bodyPr>
          <a:lstStyle/>
          <a:p>
            <a:pPr marL="0" indent="0">
              <a:buNone/>
            </a:pPr>
            <a:r>
              <a:rPr lang="en-US" sz="2800" dirty="0"/>
              <a:t>A drama about one of New York's most prestigious ad agencies at the beginning of the 1960s, focusing on one of the firm's most mysterious but extremely talented ad executives, Donald Draper</a:t>
            </a:r>
            <a:r>
              <a:rPr lang="en-US" sz="2800" dirty="0" smtClean="0"/>
              <a:t>.</a:t>
            </a:r>
            <a:endParaRPr lang="en-US" sz="2800" dirty="0"/>
          </a:p>
        </p:txBody>
      </p:sp>
      <p:pic>
        <p:nvPicPr>
          <p:cNvPr id="9218" name="Picture 2" descr="Mad Men (2007)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4" y="1328394"/>
            <a:ext cx="3044825" cy="45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5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NCIS (2003-)</a:t>
            </a:r>
            <a:endParaRPr lang="en-US" dirty="0"/>
          </a:p>
        </p:txBody>
      </p:sp>
      <p:sp>
        <p:nvSpPr>
          <p:cNvPr id="3" name="Content Placeholder 2"/>
          <p:cNvSpPr>
            <a:spLocks noGrp="1"/>
          </p:cNvSpPr>
          <p:nvPr>
            <p:ph idx="1"/>
          </p:nvPr>
        </p:nvSpPr>
        <p:spPr>
          <a:xfrm>
            <a:off x="1066800" y="1779853"/>
            <a:ext cx="5285874" cy="3931920"/>
          </a:xfrm>
        </p:spPr>
        <p:txBody>
          <a:bodyPr>
            <a:noAutofit/>
          </a:bodyPr>
          <a:lstStyle/>
          <a:p>
            <a:pPr marL="0" indent="0">
              <a:buNone/>
            </a:pPr>
            <a:r>
              <a:rPr lang="en-US" sz="2400" dirty="0"/>
              <a:t>T</a:t>
            </a:r>
            <a:r>
              <a:rPr lang="en-US" sz="2400" dirty="0" smtClean="0"/>
              <a:t>he </a:t>
            </a:r>
            <a:r>
              <a:rPr lang="en-US" sz="2400" dirty="0"/>
              <a:t>cases of the Naval Criminal Investigative </a:t>
            </a:r>
            <a:r>
              <a:rPr lang="en-US" sz="2400" dirty="0" smtClean="0"/>
              <a:t>Service</a:t>
            </a:r>
            <a:r>
              <a:rPr lang="en-US" sz="2400" dirty="0"/>
              <a:t> </a:t>
            </a:r>
            <a:r>
              <a:rPr lang="en-US" sz="2400" dirty="0" smtClean="0"/>
              <a:t>with Special Agent Leroy Jethro Gibbs and his team, Special Agent Anthony </a:t>
            </a:r>
            <a:r>
              <a:rPr lang="en-US" sz="2400" dirty="0" err="1" smtClean="0"/>
              <a:t>DiNozzo</a:t>
            </a:r>
            <a:r>
              <a:rPr lang="en-US" sz="2400" dirty="0" smtClean="0"/>
              <a:t>, Jr., Special Agent Timothy McGee, Special Agent Kate Todd (Seasons 1 &amp; 2), </a:t>
            </a:r>
            <a:r>
              <a:rPr lang="en-US" sz="2400" dirty="0" err="1" smtClean="0"/>
              <a:t>Moussad</a:t>
            </a:r>
            <a:r>
              <a:rPr lang="en-US" sz="2400" dirty="0" smtClean="0"/>
              <a:t> Liaison officer </a:t>
            </a:r>
            <a:r>
              <a:rPr lang="en-US" sz="2400" dirty="0" err="1" smtClean="0"/>
              <a:t>Ziva</a:t>
            </a:r>
            <a:r>
              <a:rPr lang="en-US" sz="2400" dirty="0" smtClean="0"/>
              <a:t> David (Season 3-10), Medical Examiner Dr. Donald (Ducky) Mallard, forensic scientist </a:t>
            </a:r>
            <a:r>
              <a:rPr lang="en-US" sz="2400" dirty="0" err="1" smtClean="0"/>
              <a:t>officiado</a:t>
            </a:r>
            <a:r>
              <a:rPr lang="en-US" sz="2400" dirty="0" smtClean="0"/>
              <a:t> Abby </a:t>
            </a:r>
            <a:r>
              <a:rPr lang="en-US" sz="2400" dirty="0" err="1" smtClean="0"/>
              <a:t>Sciuto</a:t>
            </a:r>
            <a:r>
              <a:rPr lang="en-US" sz="2400" dirty="0" smtClean="0"/>
              <a:t>, and Director of NCIS Leon Vance</a:t>
            </a:r>
            <a:r>
              <a:rPr lang="en-US" sz="2000" dirty="0" smtClean="0"/>
              <a:t>.</a:t>
            </a:r>
            <a:endParaRPr lang="en-US" sz="2000" dirty="0"/>
          </a:p>
        </p:txBody>
      </p:sp>
      <p:sp>
        <p:nvSpPr>
          <p:cNvPr id="4" name="AutoShape 2" descr="data:image/jpeg;base64,/9j/4AAQSkZJRgABAQAAAQABAAD/2wCEAAkGBhQSERUUExQUFBUVFxYaFxgYFRgXGRoYGhgcGBgYFxgYHCYfGBojHBcXHy8gJCcpLCwsHB4xNTAqNSYrLCkBCQoKDgwOGg8PGikkHyQsKSwsLCwsLCksKSwsKSwsKSwpLCksLCwsLCwsLCwpLCksLCwsLCwsKSwsKSwsKSwsLP/AABEIAQkAvgMBIgACEQEDEQH/xAAcAAABBQEBAQAAAAAAAAAAAAAFAAMEBgcCAQj/xABIEAABAwIEAgcFBQQIBAcBAAABAAIRAwQFEiExQVEGEyJhcYGRMqGxwfAHFELR4RUjcpIzUlNigpPS8SRDssJEVFVjo7PTFv/EABkBAAIDAQAAAAAAAAAAAAAAAAABAgMEBf/EAC0RAAICAgIABQMBCQAAAAAAAAABAhEDIRIxBBMiQVFhkfBxFDJCgbHB0eHx/9oADAMBAAIRAxEAPwDDV0AkAkXJEl9RELxejdeFMH8nTQnmU0y0qVSPcVCRZCjx1tI71FLYRyla/X1uE1d2YJ7/AHHkVBTrslKFglq7AScyCn6VOVNsIxG2qwYRSDxBQkW6l2biw6KmUiygt9y12U2lYdnZTrG0NRmaNeP5qcLIwhdAykY3QghC6jNFYukVvD0LrU9AkmM9wO1l+yt1OzHIeih9HbVpG2oViZbKDlskkRaNiOQ9E4bEch6IjSoLt1JDAGMtByHonTbDkPRTBQXpo6KJKyv1sMLnzATOJUYj8lZBRUC/w8vSAx9dNYvWsk+CKYdYyZPktspUZIY+QzaYcSdU7Xwd3AKw2lkpzbHuWd5dmtYlVFFfh7uS8bavGsGFe/2f3L04eOSPPF+zoqVCoQATBb4ceR7+9EqVRpGV224/RS62FNBJA4QR8/JCnDKQ07SfXuP1KLUuhONDTsHzElpkfWin2OBxunMHdq4eaN0ght9CRFZgIKk0+jg5ojQeprHhQoY5g9IU4HCIKK3FiANNuCE9aidC+lmU+Ssj0VyKR0spQ4IG+j2QjnS5/aQunbF1OeSiSJ/R27DDB2Vl/aDOYVGw/tOhWWlg5I1KhQ0wvSxVnNdvxZnNCRgvembjCiBoUxh+niLDxCF4z03oW/ZnrH/1Wxp/E7Ye8qkY5iha406Z20c4c+Q/NATSMSeKuhBdsrlJ9IPYr09ua2jXdS3kzfzdv6QgNS+qO3e8+LifiU24LmFckkZ5N+5JpM08SrRh1voEGt7eSFYcPZos2SRvxxoM2tsiNK1lMWdMwNUWt6JjgsjZooYbZp5mGAqdTpFEKdjoOaCDdFSxHCo2CpWK4cZfpsRHnPz0nwWw3NgS08fJVK7wQl1UniIA7h8NpUoy4sVckZ7aXjaXbOYxILdj3BS7fpe2e0wgcwZ9Roo+N2BYHTuJCrq3QipKzFkk4ujRaPSChIHWt15z8wjNCqCAWkEHYgyPIrKbN7Zh4JB5Iw2rXtIdTcTTOuU6jzHDyUZY0OORtWX9z06HIJg+PNuGz7Lh7TeXeO5c3/S+3pS0ONQjgwSP5jp6SoxTuiTaqxdIm5xI3Hw5oXQrRScEPuOk/WOIDS3MeJBXtG5BDhMO104p8Wuxck+jrB6v7xXelcaKgYa6KiuNrU0UGiaCgrIX0lxE06JyntOMDu5nyCm0nqr9L7/LVYI0DZHiSfyCErY+gG201k/H3ldvtoExJPuTAuC4w3c6fmVJsqLqhytBeefBTdrY0kwTVpposVzd0Oqx7BEhC7jotWB9hx8k45o/JCWBnls3VWHDqYPBUhl04GUXw3pDkOoJUZwdE8eRWaJZMACM0KPZVTw3HmvaND9c0coYnsJEysMtdm1Ll0HLah9fBFaNAd+3MqvWuJQe0dFOZ0ipsgTrrE8tDJ9QlGSITg0GqltA0BVfxKnrPHn377Li76YQYJa1saa6n+GdT4iRouq18K7A5szy2O3BEyEI12Zp0utSKbzGg08NZ9FSaFAuIA3WjdNXjqne/v5Hu+uSq/Rq1a50yJ5cVvxSqFmfJj5TSJGG9Ew4S4me5TcSoZWdW7WBoSNNtQrXaWsBQcbsMzTos3nNy2bHgUY6MveS0mJE6HwTZRLEbbc8QYd8j5oaujF2jkZI8WO29uXHTzJ2RHEAyGlrwXARMESRvp6aqD10CAuHUzPiigTpEulfOaAQBIOveFccEvBVYHDTgRyKp1paOOn4SD6j4IngWK/d+sYQXExlA4nx4CCq5xVaLIN3surVUOmjD1rHcC2PMH9QiRFWrTcWVHOfyZ2WDzG58ShNtgl5c1OrAe9zQT2naNjjJ24D0VUZK7s0SjKujmxw0ACTDnA+InkOe481pHQ/o8xlMOjXSVnnR6iW1y2o05wSCDuCOHitjwWiW02gjUrNnk7ovxrVhN7WhugQW5txKOVaJjj6oJftgx8Vmky7GjCuvgS0THE/IIlh+Gms2o7MDkDeBEzMiTsRHn3JWlEbEaI9a0obAbE+Q9BxXTlOloxwg27sB07CrT7bNhE8D6efBXLo2RWAnQqA5hDI576AJ/A35Xac1lyPkjZjVMk9IRVoVOrbqSM08A07H4oFcWrsodUcSHHQy1rdNJL3uAAkjXZaVieFCqKekuLG6nu8UO/ZAHZqU5GveNd+PzChGSj7DdyXeyl4PcUWlpqU3BpMBx1E7xPgR6q8WVMCSw9ktkER7vIIhZ4HavpGmW5gZgFuWHHcguJ7Xf4Lmyws0GOpuhwbMGdx4R67qM2ntEYvVMpfS2qaTngNHskkkbN1gDvJ08lXMIvqTiA9sn+HbzGoV56QsZXeCzVurfFoMief+y6seirHGBAnQq1ZYxjTE8cm0yThuGEUi8OLmRInh3SgWIXzn6U3MEjd0k+g4LUzgIpWL6bdewfgsTssM6ym4lzsweZExtw20H6quEd3IfmOSpAXFrB9N2Zzmua/QkCBMaIG6huQjeN5qdIsOn7yQJmBrpKH4Y85w4NDt9Dse75rpQurOdlpyoiNtn75XehT4e5oaXNBG4nTY/otDwO6LMnXUGhj9odmiOB4t7gfctIq4dZ0qIqVKUtfGUBhe5x4BrQJ4qt53dUPyEldnztcXx0yiNNR5n5QusCbNdoPGRr4FaT9q9xastGUqdq6hWfVzdqnldkYCHHOdxLgIBOx5LL8NuOreHcR3K2+ULKkqyI2bo3bsADA0ZYAhTb3AGUagcHEM1c6DlMMGjZHNzgqrgnSCqaJrUWAkGIIO8SSBoCPOe5Wi0uqt3QIqsDXQYgzJMx4SWjfmuQ4uLdnbUk2q6K/gmBtdiBqZ+sEAl3Nx3B8NlbMaq1RpS0849/BDsKoCi+lAIzNcHafjG4PfACtr8PZVZDhMpSbkyDSgzKL/pxcUXQC14G8EkesaKXZdNTWHaY4H+YforDj/RMHKBSpuawkt0gid9t/NcYZ0VzOLqjGiRpln5eCsbhXWwjyu70Zvh6stnRkSqxhp2VmtrgRC0ZCnGcXWi8w8S7Rc37II79U/hDxmHduqn+6Xp7NHwx0tYXbARJ7jPz9yL1rNr+CA2WI0jScwz2iIPI7JWWLGm803EmCd/ioqSWmUuDbbQW/Z4ZqAAQgt/cQIhH3Xoc2e5V6/Zmc0cy0cuI/VQyV7Cx3fqK9aWoDg3eNfCeB71YrG0cXhrBrpPcO9R6dm3r3AcyTPirJhbqrMxbbhzeB6xrSY5yo8eTounk1onXuMNayqHse0Nbo5wAa7h2dZ9yxi1ZlqVg0gtc4uEGd+HirX0y6T9YHsq0y0BpbGaQ0k6kkCJ0VHweiGMJDg5pnYz8Fet3ZCMOFWV/pe/Vo5kn0/wB1x0Kj7xJ2jbhuofSO6z13Rs3sjy396k9FjDzz0hb6rHRzuV5rNXxO6a2mym0Dta+QWn4fRZUt6MtBGRsd2g2WK2jy9zevpZmiIc17mkjuOUwe4rQMT6XtscLNcU+qIBbRa5xcXvOjSAQDl3ce5p5hZccdmvOvSmZt9ud+2reMp0oy2zOrdG2dzi5w04iWg98qo4Pgbn0aruJb2fFpzEegjzXFpdZ8xecxcSXE7kky4nxJKJ2mJCk0NB0A0n4LS5NKkY1FXZZvs4xekbR9qR2nPzl2bLAiAQRx/VXrCnsY3TLmae2BqD3zz0BWJ4DiDLe4zvDssmI+C0Wl02o1XgUQ92gzOiAOUzusGeDUrXR0cUk40We7ZTklhBJdmPcSIlSLO5MAIVZ22VuZ3tO4d3CU/TqQVnknFliakgrcAblP4bdh05RoNJ4T3IRcVDU7DPM8guxZuY2KdbqxPFuaeaaew4qqZiFidVYKDgFXbUcVJ/aWXcOA5xp7l0JKzNCVB27txVAkkRMQeHEIdSw6pQdnYS5s6tJ+Erq1xynxPuKLUL6k8akwNfFVXKOjRUZbLL0cwU12NdUe+m0GSGkAnk0ng34/A50gwoTnp7jccwOXNAcGx+nTAGbLHOEfp9IGPEZmnkQQeO/vVLaqmD5xlaI9jcFzNeSGY7jH3en1sSWEEDTUkgDfvKMOpgOcWwGu1jlO49QfVUb7S7wNto4ve0D/AA9o/AKGOPKaRGc0ouQT6KdJBVq5qphzjry8lrNEA0+yYkL526M1w6JV9pYjVpM7FQxyOvor8lQkVKLyRTs56ZW7WucOy7yVFvcTbQociZyt5nw5KX0u6WOYA0BpceJ1jyWfXNy6o4ucS4nifrRW+Hwtq2Q8RnUfSuzh7pJPEojgjjngb7hDFPwx+Wqw7T9fJb5dHOg9m/dBrlzaYD2NPeSNPGdVSftGun39y+SDToQ2mGnaWgucCDDidDPLLyhcVemTaFHJTd2yNTOw8YMOmIHGOUqm0sYeMxJ9olxgAfDkAB5LJji0rNc5JvYOqgU3FodqDGo+YTNW4PimK1TM4nmSVJcWloEagbrTSM3N+x5aXHba54zNB1btOiPdFukbLa4kNztLm+1pAncxxAKr1rQLnFvcYRJ+EsptBc7M/QhsaR/e1kKM1Hpk8cpLo2A4qH1A1nacZkTq1oaTmI4Cco8XBSWXId9e5QPstwNosXXE561wX5nHcZHENZPlPmOQXV26DnbqHLmeJXqOj4d2qH728f7NLK0uIkmY9y4rVbjZvUmOLqhk+RbolbuDlxfYcXnQx5ws6ZqVGU4bW1hEnsBCr9KvBDh5o/aVAV1JqjBBj1rRA/JFbUUdy1k+ATNG2BhFbXCWk6yFnlI1wQUwipT0inTHCcoPxEIs7DKb2zka1+4LQGn1GpHco9jgQaAWmVOq0cjVnbYSavREF1DYJ1Cyzp5inXXIpg6UwQf4nan0ED1Vo6VY4bek5zdXE5W8gSDr5AErL6VY58xMknUnmeJWvwuL+Mx+KyJej7ll6PHK7Kdx9SreMR7EckLtMCNWkKtP2mj1HIobWvHAxzTmlNlkJcFQB6QV+srFCSEWqW5fcNbMZjuucbwWpQIztIDttFrg0qRhyxbuQLXocV7kXQpqyylRZ2yvAgcd+/kvTW0XEL2UrJqI0GFONEL2UkWNQSO6JymQSDzT7H96jNKcaVBli10a19imMSyvbH8JFVngey8eoZ6ldY2HWt1UpH+jqE1aXcHGXN8nT7lS/s4xf7viNEkw2oTSd4P0Ho7KVon2kXlAi3ovMV3vim7g0EhpLzwaTA48TwWbLDlouxT4Oyvm+qUzmZ2hxEwfJQ7vp60aEPBB2hdClUovNOs0tcPAgjmCND4oVjGGB5nis6jG6kjY5OriUxpIRbCr+CAU3TtQ8d6i1rYsK3upaOfFOJc7O62R+3vNNFm9riTm6SPNGrHFXuIa2HHun48FlniNsMppFjjmULm+xQuEDcqt2NnUOtR0dw+ZRejTgeSyyVF6Se6KX9oVWG0mcy4+gA/7iqSrZ9oId1tMkHLkMHhM6gHmAR6hVNdXAqxo4/ineVmqfZXVaQWy6CNQR2f8JlRenWDdVWzt9nNr57H5ePigHQ3FDRMtcfaBynb/AHV5xO6bctzd0PY7ccD4t7+GizZE4zs0QdxRVrKhT+9W7iAZq0p/hzCUZ+1a8plrGDKXF+3FoDePKZCpeJl1vWaJkBzXNdzEg+s6LjpFfmpVJLs28SBIBO08QrFDaZGU0wTVXgK8cVw0rQlozt7HF4vJSlA7PV6uUgUBZ0ug5Nr0FA0x5tUggjQggg941HvV0+0u566rbXAmKlvTdpwJLnH3mFR1eMNuRVs7edTTFWn5B+YD0eAq562TW3QdssNfUw+o99Q1HMy1KQI7bBHbaTxBEHyVe+8k78FdeidEtodWdwC3xYfZn/Dp5Kk337mq+m4atMfkfMQVk7Zqg60V/DyjH3QPGyh0MLcBmb2m8Y3HiPmi+H0pV0yENg8YSAdkfwMU2mI90KTSwsu3B9ESsujrgQQPcqJStF0UkyRTtySDwT7qIg/kpzLIjdJ9vptG6zNMu5lY6SYN94sKrQO3Sqsez/EBTInkTl9yyNzYMHdb5g1r1ouqY4tc0eIYCDp/e+Cr2L9DmVmCoaY7Q3GhkgRqNeW/oulilxikzm5oc5tozTBrnI4lWUY5oNdRsQm7roE9riaRJHAO0MZiBqO4cgoFXBKzPaY4eWmwO+2xCskoy2VxcoqhvGLwVGweG3j3IJUqSZKM1sHqH8J9Ez+xHcj6JppCewUvAiVTCXD8J9FHdh7x+E+ilyIOJHXilfcH/wBU+iadbOH4T6J2NpjaSdFu7kV792PIpWh0MyvQuzSXvVItDSZyrV9ntVpuOrfqDJA7439wVYNNTujtyad1ScP6wHvUJbiyS00bM6i8Mf1X9IzYcDsqL9oNtUNSjWe3qnVaTc7Twe3Qj+UsWgWtaK3cWj8lH6ZdHfvdBlMbseHDwLSD74WSDovM4wG5LSFeLDDmvhzIa7lAg/kqRh1OCrng9zC0yVlMW0XPDKZy6gAjuH5ao8y4aAAQ2fAfkgeE3gdEqJf4rlqOHJxVDXFr8+CyPrDV7UJ1aR4QPdohGKXb2U99SQBoPXZRq184NDo7Ltj7l7Z9IGtcC9jXgcxJHe2diqG7dp6L0qQ/0Uq1WVXB4gOILZaBILQJ2ncFHrKuGsyuDZaXj2RwcQOHJQHXbKlUVWGWwBxmRMz6objWJ5argNt+PESr3NUqKFHlJ2E8Uuv3rGsytDv7rd5325IjTrU2tiGnTi0GdB3dwVVbclwD+Qfz4Tptpw4jgo5xg+75KuOVtv8APdljxIt730v7Ol/I38k0ep/s6P8Als/JZHj2N3DLh4FWq1udwAFR22eIAB/qtJ81AZ0luCJ6+tz9t3Iu597QrFzavRW1FOjaXCj/AGVH/LZ+Spf2jMNG3+8W7gzK5oezK0tLXHLIkaEEju1QrBOlmRrxWfUc7MIJl+gBG86atcfNQ+mfS6lUtKtIdYS8NAPVw2Q8HUzpo08FFSlyqt2ScY1ZcuhFwyrY0alWnSc9wdJNNkntkDhyCrv2s3Qo0qLqLadMl7g4tpsEjLOui76IX2Wwtx/cd/8AY5BftQuc9vS7qrv+hKLfJL6/5G4JRst/RPo5TbbsfcAVar2hzs7W5W5hIaGxGgO54yjv7Ltv7Ch/lM/0oDQxKGN/gZ/0BV/GcJrVqzqjLx9Jrg2GDrIENDT7LgNSCfNQUrpv3LHD4L4cHtD/AOHt/wDKZ/pXJwKz/wDLW/8AlM/JZwOjVz/6hU/+X/WiWBYZWoVg+pdvrNAcCw9ZGogHVxGh12Q5flMSiTum/Qa2fbvq0GNpVKbS+GCGuDRJBbsDAMELGSYII4GQtn6QY6+nQqEUesaWOBLaurQ4FuZzTTBgTrE+SxuoxX4JXfwU5VRsmGXmenSq8wJ89D71Zm1wWiVnnQG7z22Q7sPu+gPVWit0hFu1vZFRzvwkxAG5+A9VW1UqJdqzPbII7a1w0S4gAbkmB5lA7QE+yJ79h+qsWEw09rXnIWtlAXw6rUqtHVOyMMS78RHEAH2OGp15Ruh2M3mWvUbOziPcFYbCkGHMzY7jgqP0juYu62v4z8lRNepfo/7FuN0n/Iu9gGmhSduS0zrpGYjUbGU1iXRp3V9bQ7Q1zMG4IP4eY4womH3H/CUf4P8AuKsPRm+hr2k7dryiD8AowxpxT9xym4yZSLTGn0nS0kcwdj3ELvE8bFV+cAt0AI7xvHciGI2rLp7j7D9w4d50DhxHfuO/ZVK9pvpOh/fBBlpji13H5cVFRV70/wCpZzLlh1YG2LuOWty4A8zPoFXzf/D5IlglyDbNaSAH9cCZ5y3YAkqsXOam4teC0jcH5cx3qGNba/O2NyDPSPD8z3cXFx48HHJJ8s3v5IVb2PHz8j29v4WNHmnf/wCgqkznk88rJ+HefUrpuNVeDh/Iz/T3D0VseaSVL7/6K3xbseGHUw2XuIElsNYDsGyZJG7Z5+16+Gxpua7K5xIEkFgAMuyH8Rj+kJ8kzXvatQAOJIBJAgDUxOwHIKXZWdQU3uIID2hjZG8uBcQOIDWnXmQk1Nbb/PsO4jr3imyk1ogdXIG0Bz3O280H6UUnVqNJjRJdcBo5S5pAk8NUbvsOqu6s5TrTBMDaXu08tlItMIqtawljiBXaSIOwaT8QEKLST+o3NPQNwjrW0206xpOyANa9lXXKNAHNc2DA0kEaRumq/SOix7mO68OY5zSMjDq0kHUVNdQjVTozWa4jKSOBA0I4EJ44JWJJdSaSSSSaNMkk6kk5NSjy5doXmLor7ek9D/3v8tn/AOil2OL0qrsrDVnK4jMxoHZaXakPJ4ckZZgNX+yZ/kU/9Cl0OjVY7Ma2QRIpMaYIg6hsjSU/Ll+f8F5v1BVqczg06h0tI5gggj0KzT7lp5LcbPoi9hzu0DZPnGg8zCpl/wBGGUhq4aK6EKbf6FU58qA/QN+So5p2Pz/UBdX2LGpdVGxAaGgHbx98pilWZTqwD7WnvH6qTid+y1a15a17nwACAdACSfgoyWyUHo5sH7I5bsBVWwutIEqxWdZTZWHbGuWaHZWP7tQzN/etymcxIBLYa2OGsk+gPIqqUqyktqpNJ9oNroJX9lSlhdVyguIfH4WtzFxEbz2cvMk8kNuHii0llRr83WUzDhME9hwbuQRrsvbl+amZ4AoBf0HU3AO4HXlsU9LQKyzYbZUey81dIBdDm7hmeMoBLYeAzWZ3CAYfQoNu6rW3ha12ciSMpLTTFMu/ia5zpAmGngF1b18tF3MglUmjX/4lx7m8TyHLXu05ptJqmgtpmj1aNBz3D7y4Nl4Y52Yj26YYXRAghzyY/qk6wmKVSmwMaLxrZquaWywRTlwa/YiTkBInZzSqpUrb6eo/1u+Si1K2Yd3cSfhAUOMaqiVv5LdZY4/OW1LgMylg06sgzUY10OhxdDHOdI4NUytj+Quy3pcBT6xvZYCe08dVGWRUgUt9O087ALPuvOo4jlx7+zx8Sm33PZPy92g05bn4pqKXsJt/JqNHpK3OGm+AaaQcX5qMB5yy06dmJdpqTCg0enchhdXhxpFz8wY6H9aGZAAyfZlwEkkc91mTbn6+vAH/AAprr/r3iZ/mPlsppETcGdOWNqZfvdMN6skGWO7ectY0lggAgZyfwjcqHX+1ZgLJqR+6D3CWE5utDHMaIHaDC53kFjn3j69NPh/MfOHdV5e3wM+uvz9VJEWjcL37UGUxXy3DHGkGZACxoqEtJcWAiXAEAaarzCftcZUosfUr06bnVmsc0uYCGFwBfG8AEukwNFg19UkhRpU0ituj6Jf9sFBrapNZpcwuyNBa7OGtY7RzRlk53Aa/hO6cf9slAVMgrUyJpDNoARUD3cdsoFNridGueZ0C+cpSlOhWbvi32rh1Gu4VmCpTLQxgfSdMsaXQf+ZDi5st5LOsQ+0y5qbOA/wUz8WqmyvEUHIsFLplc52kvadR/wAqlt/IpGN9Mq1RzQHNhjcv9FSMmTJEs8PRViUpS4q7Hz0WzCK3Z9PgOX6I9aP5qr4PU7Xj+Z/LirAK8Kll6DFO5KnUbvTVAaNXiU+bpIYZ+9AyOBEKvYjiTnPhxnUjv00Cd+9wgde4msP4ihIXRYbu4y0yOTD8FSqVf9+/y58ByG/6I3id52Xd+irFGp+8ce/v8tlNLRFsOOuY7v5R+ZTNS45+/X3uPyUF1zwB98e5qbdX+o+ZkpUOya+4+tx8gP8AdR61xpv7z+g79OSjPrfX6n8k0+tP1+aaQWOtq/X19alNvq/X1z+ATAqLhz1OiDZJNb6+u/4JipU1TedckppEXI6qOXC9XikQbsSSSSBCSSSQAl7K8SQAVsa0OGu36Dx5o/ReqrRqfXv+oRqleCB4KqSNCYabXXj7lCvvide18gRJcC4AEOJABJOhPAH0VfRIl1buAg1O4/etPeVIr0qjpYGnMGhxBgQ0xBM7e031Qm2l1QNbq4mB4nbuUlQmTsRuUIpv1KIXdBznQAJDQ49tsASBOaY3I4qJSwuqXOaGElrwwgaw5xIA8yDrspRaojLs8636n5BcGr9bfqnGYfUc0uDZDc06j8IzO0nWAZ0TbbV5c1oHaflyjnm9n1lS0Js56xclyfGG1C5zYEtEkZ2CABJ48FKZaPFKk4Cm0PLhmeKesGN3AmBBTtEW2C5Xko67Daja2Qik9rTSzODKYbDwHAAkCZE7ckKp4e9xgN/Dm3A7POSe8J2iOyMkpYwqqc5yH92SH6jQiZG/cdk3Us3BgeYyukDtNJ030BkbjhxRaFTGElJpYe9zDUDew3cyOEHn3heVbF7Wtc4Q1+rdRqOcTPBFoKZHSUsYXUNTq8pzxMabRPhslTwyo4loAlrg0y5o7RkAAk6nQ7ckcl8hTIiSkNsHluYNJbLhPCWjMQeWmqjp2ISSSSAOg5PMrwFHSSaskpNEr72V2MSfIOYyGlo/hIII9HH1UNeJcUPmyc3FqgJIdJLQ0yGuBaIgEOBBjK30Uejclrg4GCDIPf8ABMpJ8ULkyZ+035i6W6tykZGZcsgxly5dwDsuRiNQOc4PILjmJGknXl4nTZRUkUvgXJj5vH5cuYwSSROhJiSeewXf7Rf2DImmRlOVsiNtYkxyMqKkikFskOvXFxdIBIIMNa0QRBENAGoUp1Zz6LGZmQ3No7ICJM6EjNGpO6GpIpBbDT7x76oc57GtJpZgHiP3YDQYmTpPqh1PEKjTLXuaQA0EGCACCACO8BRkkUgtkuniT25oI7c5uy2dZBgx2dztCYdWJaGk6AkgciYn4BNpIpBbJNG/e1pY0gB0z2WzqIPaIkacivTiL4YJHYjKcrZEGR2okjuJUVJFILZL/adTMHF2YgEAuAdoSSR2gZ1J3XtPFagc5wcJcQ4y1p7QmCAQYIk7KGkjivgLZIp3z2ggOIBDge8OADgecwPRR0kkxWJJJJACSSSQAkkkkAJJJJACSSSQAkkkkAJJJJACSSSQAkkkkAJJJJACSSSQAkkkkAJJJJ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hQVFhUXFxcXFRUVGBQVFBgVFxcYFxgWGBQYHSggGBwlHBQUITEhJSkrLi4uFx8zODMsNygtLisBCgoKDg0OGhAQGywkHyQsLCwsLCwsLCwsLCwsLCwsLCwsLCwsLCwsLCwsLCwsLCwsLCwsLCwsNywsLCwsLCwsK//AABEIAPcAzAMBIgACEQEDEQH/xAAcAAABBQEBAQAAAAAAAAAAAAAGAgMEBQcBAAj/xABKEAABAwIEAwQGBQkGBAcBAAABAgMRAAQFEiExBkFREyJhcQcygZGhsSNCksHRFFJTYnKCstLwFjNDc+HxNFRjwhVEdIOTo8MX/8QAGQEAAwEBAQAAAAAAAAAAAAAAAQIDAAQF/8QAJREAAgMAAgEEAgMBAAAAAAAAAAECAxESITETMkFRBGEiI3EU/9oADAMBAAIRAxEAPwCksHAaumWUmgCyviDvRVhN8pUCrI5NRdrY8ahOsE86vLezUpMxUS6YI2FELKVdvTJtasXEHpUd9RFEXEQ/yWmjZVbWbJUDpS/yc9KIrSKU2JppVgavSyelLZtSTtWNxQPO2RApgWpFEV3bmYg1ENqTyNYVoon2JqCqzNEr9kRyNRm7ZROxrYDCst7I1ZN4YI2qxtbYzsatW7A9Kw0Ygs/h1Q//AA40X3NtGhFIFjPKgNiA9WHGkjDjRkcN8KQqwI5VsFaQJNYcZqSjDjRGxZydqkjD/CjgEkwcTY0+m1irxdlFNFisMoorksUsM1YpYpXYUrY6QCYbbzyFHeCJS2ASlPuoUw5HSizC7QqGtBBXQVJx0pJTkRAJGoPL206jFEOaZEBXQjRXkevhQpeXEOL1+sr51FXc+NAq+0FN0oCfo2/s/wCtUz94mf7tr7P+tNsYxIyOmRyXuoeY+sPj8qqsQbWgydQdUqGqVDwNOkmRlJx8hjgl0kmOzb9g/wBalO4ogLUOxa0JGx5EjrQXhOJFKh5inb+7IdXr9dX8RrSjga58gycv0QghpuVToAd8xHM0peMNo0DTajzMQJ6CN/OhVi81ttd1f/qarVXh60GsQ0Za2GjmOp/Qte4/jUVWOgf4DPuV/NQvc4gltCFKQVlZWPWygBOXw/WqMjG2z/hH/wCQ/wAtDiZ2RQXLx8foGfsq/mpn+0AH/l2Psq/mqjZu21alsj/3D/LXL8JAQUAgKSSQTm1ClJ3jwo8WuwKyLeILLDGEOTlZQlQElMTptIPtGlLxXGyyhJS02SSRqD0HQ+NDPDiz248Urnf80n7qncWq+jb/AGlfIVsDvYpriYuLQksNd5QE5VczH51WwugkKUpKAlIJJjkKB8NP0zX7aP4hRdxIItnP3f401kBlXc8UknuMNgfrBRPwIpr+0rn6Jn7K/wCaqS3SFLQDsVAHyJAoncwu3Bjs1n95VFJsEpJeSAOI3P0TH2F/zV3+0Tn6Jn7K/wCari0wG3X9VQ/eVUn+yrPJJ+0qh2FYygRjxPrtII/VzJPxJFTnGkqAUjVKhI/DzquusAeC1hDSsuY5dvVkx8KucLs1oZSlaSFBStD0J/3omaRFQxSxb1ZN2tOi2pWNFGVYbvR3gHKgrDwBRngl0kRJo8SamgexO4+lc/bV86tMOShduMyZHaLEj1x3UbH7jQxjD0Puj/qL/iNE/DCwbUz+lX/CitHyNPwVuI2SmtT3kHZY28j+afA0zbYgUaQFIO6FbHxHQ+IovYjKQYIOhB1BHQihzGMAIldvJG5b3UP2Pzh4b+dM4tdoVSTWM80yhfeaJIEFST66NeY5j9YaeVQ8Sd+mc/bX/EaqGrxSDmSSlQOhBgiuO3hUoqJ1JJJ8SZNCU9RoV8G8CFknNZkbZ4/+41Wqdq3we4GS2SdyokeYdP4ULl+jPwha/dIm4659Cyf1nv8Asqvw1sqUKsbqzcet2uzSVQt2Y1ickT7qn4Bg7iIK0EHxoxWk7HjZNtrAmAKLMJwlaUjvGOkmPdTWGMJBBUQPMgVT8acQvMPhLDsIyJPdyETJB1IPStJj1x+QuVaHaTQ5x83kbZHir7qgcG8RXD922246VJIVIhA2SSNhNWXpX7qWPNXyFJpbASwtf0zX+Yj+IVouN4Wpy3cSkSoiQOpBBj4Vl+DLm4Z/zEfxCtS4z4gVZhvKhKs8zJIiI6edBGaMwUopMEFKgdjIIP3U+MRc/SL+2r8aJcM4iF08ltxlsZp7xIVEAn6w8KIhhLHRn3N/hRX+gf8AhnIxFz9I59tX40tOIOfpF/bV+NaM1hbE6pZjyRUhnDbadUM+5FYKM4t8WeTql1ftUSPcaPOH7oXLIWoAKByqjaRzHmKB8bZAuHgmAkLMAbRPKKMeAWT2C/8AM/7RQ0ZouhbDlXvySp7dvT3Y0GGJgdlbmpoWpNTyEp00rrRQogGKuujhktBbHW1/lL0IXHar+qoj1j4VdYMtSbVMgg9q5oQQfVb60Vu2zWcZbleSXSo9oAUoayiNTEkkgcjpTVxZt5VFTpWUqKEjMFZs0dnlncesTGwT40kcT0tLWsKRq9XUttbh11ojtbG3TISpKykGYUj10kBQ32Ej41MLDYBMAwNAFJGY7QFHSn5Imq2A+KYUl/VQyOfpAO6r/MA3/aGvWaEbuxebVlW2qRzAKkkdUqGhHjWs3DjASok6/SwApKv7pGbdIKTJ01KffpUUhoZh2xQElGywAU9mlxwgA6qGYgDmRG9JJJlYuUegHtytCLVeUynMqCCDo8ox7YqDieGOIUShCltEkoWlJUIOoSqB3VDYg/Kj4sMKKitwwO27xIUYbWEI8SDJOnspHYNoL2R4JUnRuFoGdSWw4uIOo+rpzIrNJoWPJSbM3DDh/wANf2FfhSk2rn6Nf2FfhWnOXjqCIdWUwkg55klCVK0B5FRHsq/tMZSMyVPGQVQSoahDaVnWdDKo9hG9I4lFPWYunD3T/hOfYV+FOowl/wDROfYV+FbGnGilbQLqvpNYKh3UhMqKunegDrNSGOLNFkmMvVUaZM0klII6agDXeYkNMomgR9GfCj6X/wAodQpCUpIQFAhSlHSYOsATVx6UMJdeDHZoUqCqYBPIVdN8ZJJA/wCmV+sNwVAJiNCcs/vCrZOPJmCUiSYJUnYCSojkNDQ7CuLMjwXhO4D7Si2oAOIJJB2CgTWhcccMrumk5PXQZA6giCPPb3Vcf2hSRKYPqgd4bqiBz6n3Ut3HkpCj0VlAkSpRiAPaY8KHYejKk8GP821e6nRwc/8AmH3VpysdGcpHLcyeg02jn1pf/jqc0EjQE766JBOkeMaT79KGMbkjMkcHvfmH3VLZ4LdO6TWgq4iQlIJjXPAkzCBJ5fOK4viRAMSPUUs6jQJHPoSZA/ZNbGbkgRtuCFcwaL8EwcMNZeZMn+vZShjqSoJ0EmAcyZPdzE5ZmBtXLPF+1TmGntPQHmB16UUmByROyCuEUht9R504VnrWaZl2fOF1cKk61FbvSDvT9xzqvW0atp5+BDa30RtU5V7pQywk1OK4FOmK9L/D8RAOsR4jSrJzFJEaR05e6g+3d1q3aTpRMmyc4/PSq+4UCa66YqGtzWiBskzINMmB0pPbaUyVUAaXFqsRMD3V19yotuvSpgW20lLjx0nRPWOv9cqSyagtZaqDseIfCHFIzLGnKdyPwqBe4gG+6GkmPAb+FP33EiXRDQk8pMUOFl4nN3Fa9Tr4CvPldJvyepD8aKXjQqwPEkEyUpnxyn4g0a2ykK7xSBPPSD7fxrHO1dtliAcpg6jTXkOtFbXFPZIGZMA+34A0Y3SX7BKiL8LA8WoTyp1CxHLr7etDOGYkl1IUkyPl4VeMzlrshJTjqOOcXGWMWsiZAEnnAn31Mt2kgFRAk76DXzqPbW/1jTS7kqVA2pxdIt+53joAOgAqIzdDNy13qViLR1gVX2lgsqBimWE23oRW2WZgSdCYEkdJqxaSAIAA8gB8qhWttETU/MBSMqiWwafqNbug1518g0jRVM+e3lCmFLFNXKyFKE7Ej3Gms5o8zm9FkkP11Ts1EzV3Oa3MPossrROtXbKtKFUvqGx+VOC/cH1j7h+FMrEhfQkEVwuoDjlVar1w7qPuH4VUXeKOFWVsnpoJJPOBFZ2o3/PJl8/eRUb8uqgdvHtivXmITI8CIphV24NyfcPwpHaUX4zDvCrkKUlJMAnU+HOovE2Kl5aWGQDBmdhOw89KrOFUOPFyFapTpPMmTGg8KkcI25VdS4CSnkdp2k1z3T3v6Or8arj19hRgXDRABWZUQJ6eX9dKPcKwBsASJNRrZuP650SYfEf7V50Hzl2etJ8Y4iqxHhVlxPqwYMe2gTGuA3W0lTKyP1dx7jWtk6VXYgvSKtJcfBKL5dMxrhjEVsOKaehJ5HYEjbwrZMNaC0JUNlAEe0VlXpEw9OTtQNtyNDB/1iqtjje7YaQlq4UkBAgZWj71KSTXR+PP5OP8mvvDdbhmExUK2YSFVgt16RcR/wCbUf3GAPZ9HUNPpDxL/mT9hn+Sur1EcrqZ9EXbqRvVe7iaE1jVhxxdvCFvnMN+61qOuiaeXjlwd3SfYj8KZTQkoSNYcxmSAKkpdJjWseGN3A2cPuR+FSE8VXY/xz9lv+Wi7EBQl8m5YarUU/dvDNvWFo4zvhtcK+wz/JTS+KrsmS+on9lv+WkckUSaKa8ukBSyVD1lTrzk6RUMYo31O8TBqs4g/wCKfjk64Pcoj7qhF05cukGCdBOk89+ZqbZVRQSfl7cxm9omJ86kULsK7qhyIn2p1H31d2D8tpnfb3aUUxWh+5ukoEqPkBuahDGkfmqjrp8qMOBOGGrxTxdBVqE/siJ08aJL30TW6AVJKzGwJ0qTuSb/AEXjRqT3yZwl5K0yFGOZAkgc9KLLD0cOOtpWyQgLAJJV3ikwfMT0oUvrQMXCkJ2jXn5fePZW98KO57W3UnUFlv3hIB+INLOTaTQ1cVFuLBRHo8aYQCe8uNVHXXzoC45wLIM6R6vrVt+OXIbRK1JSPE6nyHOs6xy5S4VJAzAjoffXK5OM9O2MVODTBL0bbvSCQQkDz5+yIo7tMLQlYcQBrv5/186pfR5Yoi6aKZKXErHUJKDt9g0TWQVmKCICY000J1Ota6fbQtVSUUyZdXyW9TJIGw1J8am4JxTbr0UooPRelQX8OWpXdJSTuoQogfqg6T4mkvcNDKM6nFqJ1XKtssbKJA110qdfWsefbSDIOpOoMjwqBiS0gEkjTx+6qbD21NsvNySoA5VHeOVDa8HfcQHFv5jzCiYAkchE6T8Kfny6F4cexfELrb9s6AZAI98H7qx61YXcPBtoSSYSOXn4ACtTvGOztXlKTlUJSQDIOhIUDykUI+jVtKC4+peQJMFeXNAiTpPPSqVS4wbI2Q5TWmi8K+i61QgLuR27pAnMT2YPRKR981K4m9Hdo62Qy0hlYHdUgRr4irbhnHe1hPdUkmAsBxtU9FNLEjzBIpviLiHslZVZUJ2z5HHVfYQNNjueRouTz9hUUn+j54vrRyzuFNr9ZBg9CKumHgtIUnY/1FSfSi0C626CFBaTCwMuYaFJj2mhzCHyO71nTx5V01z2Os5bYZJovcji1oaZbLji9gNgNpNXzvo7uOzCn15Va6IPLlNaP6NeEE2jPar7z6wJVvlTvA98miDGEDLrUbLJZqK11x8NHzLiVqu1XlJMjUHkR0I99WNtchaQof7HpV76RLZKk5hsDv0NZylZGxI8qpVPlHWTurUZYi8xDCnnLm4UhsqAdcJMpAgqJ5kciKbTw7dKSVptnCkSSvKQiB+sdBWjejVxpy7u2H0pUhSyQDyKFr1ncGDE+Faa1YsjO0G/oypJA72UgDVWbb48qWVjTwpCuMo6fMSrFxCc60wkpVBka8tht7adw5zux40c+mZxlD6GWEpSlDZKgBupZgSeeiQKz60VAqsHq0hYkniNf9Htu61bKft0halkFSDrMDLpKkxqk+8UX8Q4o72aUtJTnUjMoGTpmCSE676zrWfeh7Gsrjluo6KAWiT0JCgOnrA++jbEXpfQohUQtJkJCUg65iQSeUa1yWNxbO2lKSRlXE1oUOZ1+uUgGNpmdfGDRp6MQ48xKFlCmnQjQmCiAshSSYM5oBjTLQFxpdFdwVa5SO700Ov3Vf8Aofx8M3SmFnuPDu/5iQSPeJHsFViv61pGcv7nhqWIW6HH09okGAInXWdZHSoVzw+loHvqUDMBSiobk/W15/AU5iLJLoczZUgpMhRzSDOkwI0IjXenMQxALGYbfCuRtd6dii1jQJcNLDd84gaKdRA80SfkpR9lWyZTcLCt9P8Aeg3ix5Ta+0aVlcT3kkbg/wBcqm8HY27cgOPqzLVMmABAJAAA0G1aUdjyGUv5cTRrRM71Yuqyp9n3VUWjseVT03SDIkEkRHPamg1hOS7K+xZLilx+adfZTGG2v0cH6pIPv6VDucMdaUVMOK7wJOYkgARG57vsqZgqilBStWZWkk1NJbjKN9agd9JH0OHOq/OUEJ9oUD8xQ96HGUkOtuZSCdRoQdAae9N2IkNsMD66lOHyTCUiPEk/ZoT9G2MBl/IoxmMg+PT3V1cMr6OVWbZ2b3dsttdklCUpzOJ6CYMnX3U+hhtxJzpSqFKHI7E1UXly6spCENutEAnOlRg+Q+YFPM3TgbUXQhsCcqUyBA5mdqlzXks63hmfpmdAypSEwClPKU6FQAH7vwrNsMIC/GDHwq148xgXN0ooMoT3Qep5n+ulUNqqFCuuqORRxXy2Tw3jhnia7Wy0UICm0pShUASSBlKioq302A5insQsnbh94lak5DCCtZKI01CQoCB3tSN4oV9FOOwXLdQzf4reqoEEBfdB731THnRw26pC+0Cs61ScoQUpSkmdZ1MRua5LVjw66WpR0BuKMFJaUCrMCD3uU76Dn50BjCydRqIHI9Ndh1mth4tcTlWkkQdR4SJIrG8SQe0I7xiBpMbbaVShvME/ISeMu8DvnbbEVOoSo/SPEgDNmTnVoEjc6aVprGK4a6e27J8vzP5OlDxzOSQIRGXcHXQczUDg7hvO8tTtvkKHFKQ+DAWlSioSjmdtRM6VqzQgU0mpSfQsdhFYz5a48unXL15Tycq5AKZnLpomfAffVVeMKayA/XbS4PJW1bzx56Ok3Ta1sQHyoqGYnKZ+r4bb+NYbxI042+WXSSpkBsBRBypSJCARuBJAqtctWEbIryFfocYbdvVodUAtTJDMmBmzJJA8YHumteusEduJZ7SQndMpgcu8RqRM186cPXvYvpelQLcqTl3zwQnXlqatLDiy5t3HF2rhaz59NF5QshSgFKGuokTMGepnTqUn2aFrgui89Ltqi3uGWGzORsqUdpUtUExyHcAHlQZZXSkLQ4nRSFJWk+KSCPiK7e3rjyyt1alrO6lGT5eA8KZFOopLCcpa9N+wF5u7aS63kAWJUFA5knmImJn7qi41eIYSUJPPQdTWWcNYq4zq2owDC0EkIUDtMbbjXlqdhRyzi9q62VJOV0aLQvVxJ6TzHjXBbU4v9HoU3qSxsH8ad7ilrNP8FAhhsjcZjHhJ090UP8V3uYhsHbUx47VZcAYwnOlhwwdk9D4edU4P0xVYvVNYwPEErSlXI6e2nL3CkZs6QofnFBUkk+JB186q7rAHUhTtqd9VtbAn85PQ1KwXiQeo6ChY0UlQg+yoeOmW+diN3Iyg5V3CecEyPeZmuYNIzF1cydCYGnjGm1XuIYo0WySoR7PlWT+kTibui3t5JXq4oTonbInz5mmUOU8QJ2ZDWgY9JOPC7vVrbMtNgNtnqE7q9qpPlFUuAWva3DSDPeUBpvUe5YUmMwias+Enw3ctrJAAUJ5mPAda731Ho89e7s2zBGr617qQl5s6AqUQpPTWhj0h4rcZy08pKe6D2aASCCOatBvO9avhzyHEJU2oKSoAgim8Ts0EZlgGNZ56CJkbaVycc7Ovnrw+UHmlJPeSR4EEfOuNHUUb+kUtB1SUlKuaSkpUmCdAI2iKC7RIK0g7Ex0rrhLVpyThksRZ4Liqrd5DyN0nUdUnQj3VqX/9DbcQexaOaNRACpPUDes1e4fP1VfaH3irXA2/ydKsqUlxWRWYqgpSmc8JIIUO9J/ZFSsUZ9/JeqFkHjXQUt2lxeqAjIhMFwnl+r4mIp1zhxYJDTalJGhIBMnnJ67Vb+i7GFXGZheUkJDjawAmW1aLzR9ZKtzzkGtYwlLaWwGwSmTrEZjzNXrjCETnulKcjG+BPSKygrtbxfZ5HHA06r1CjOqEqP1SNgdorRkcS2kSbu3iP0rf418rYt/fu/5i/wCI1Fikda0KseH0rxL6SrG2aUUPIfcg5G2jmlXLMoaJE7k/GvnG/ulOuLdcMrWorUfFRk0xXKMYpActJQjKInxnr+FcilERpXKcmzldr1cNYxLsHwnMTtGoMQd9D5+r+8a8hedZKjCtp1zaAQJHOANagppRVQYUTXJ50y43zGhG1e7Sa7mpQmpejn0mgFNvfGOSHzt4Bzof1vfWsX+FMvpClJSeYVA286+TnU86PvRv6Rl2aks3JUu1Ok+stmeaeqOqfd0pJVplI2tGn4vw+yhJ7pOugnSso4ms8jhjkBPXvKMV9ANWKbhpC23EOIUAoLGoUnlFYR6YLJdriU7ocaQpIEhJAJBT4kEA/vVKFTUtLSvTjgPLIWnKoaGu2WHNpUCASeQOvwqvL2oI2iaau74hIgkEkGRoRGog+YFW4smrVutH0bwVhn5PaoSpMLV31DoVcvCBA06VeOwZnnWY+jX0hC4Cbe6MPAQhZ2djr0X860xJmpcc6Y/LezFfS3wyxbll1pOQOOKSsdZEz8D76EbPA4WCSI10FHPp6vRmtWQdg44oc9cqUn4LoZwx/OhK/DXz50zbjDoemMZ2dk9qIpVkki4bCQCSQkA7Svuj4kU0TBpq7dIhQ3BBHmmCKlDqWndck4NG0cH8Lot2QwyBH+M+AAVmZyJO5SD76OWGglISNhoKiYRdocaQpEBKkpUkDaFCR86nTXYeLmdGBOYNbEklhskmSSkSSdzNNrwK1j/h2vsirFIpLg0rs4o83nL7B1/AmCoQygAkD1RS3+GWQBDSNVJG3UxRAWNUeK0/I1YX9t3W/F5oe9YoNIZOX2AeKcOoQkHs0iVpAgciYqgvcLyrCQN0qMeU/hWr4803KEKPekLA590yKpLu0ZzBavzVpCp0TmBGo9tBxTDyafkzy4sigSpMDqarHlzsIFXHEOJds4cv92nRHjG6j4n5VVFNc8n9HVXFpaxiuilZK6kUhQ6yrlSppKm523ppTtYw8aaUIrqVTTikyKJgm4I4+ucNV9Gc7JMrYWTkPik/UV4jfmDR9xpxfh+MYcsBXY3bX0rTbuiiU+uhCxosKTm0neNNKxM1wisAvOFsUaYeCrhht9lWi0rSFKA/PQTsR8dq3bAeFcNfQHEWtutChKVBCYIr5tJov9H3FtzZvIQwUrQ4oJLLisrZUowCFf4Z8fnTJ4Bo2g8G2Id0tGBGohAEHkaq+Jb11tcNuLSByBNEqLzVS3BkhMqSSDB6SNDQHjOJflDxS0glXIcz+FXil9HLZJ50yZhuDs3SFO3LaXnNs7gzKgbCTypDWB26EkJZbGvJIqywCUNKQ4Mq94PMdQedIUrSjxX0BTkl5LHA+HrZYlbDZ80g1c/2RszvbM/YFReHHdKIUu1OUFvg6IWSa7bGGmA0kJbGRKQAlKdAANgBSV3C59dXvrrrutR1Lo4sBvZmHbUhb42qOhEnVRGtdu7WDmnu9fuPSrnCESme6werjf8ACanYs3CWv/UMfxioGI4g02i1K3EJ76FamTlSk5jp0zD31V8a8VNlptNs4FKKwsqTMoyag68yfkam2WWYROPUgXSTtKBBGpCpMzGqdMtCuN3S0tEFRM90dYO8/Gk2tyTOYyJkqJ1zHmSdeVVvEN0FqSkbJB95/wBqWbyJoR2wqa6BXBXUGuY7hJMGnlNyJFIVTtsdCk+ysY4nlUd1vWn9jHj86S+IM+8ffWCIAilA1zeu1gDL6efvpupZE1EUINYzOV5NerlEwf8AD/HDhbFu+Z2CXCdTGiUL/GtBwexLSO0Qtsd3M64T3gdynURl3HKsDBrWcE4mQlrs3SpIIjOgTPnrV63pzXJJ6Fd2FrAXmSpIUooWkjVChomB5DmedRCru1EbxVKkhCFFQSIBUMp8svKpX1aqiDelvgD/ACqdeY2E6IhR6yIn76HcOeg0MYHf5XCp1WVI7pOu58vnQa7GUsRoNjjecwqPAjSrIuUPN3lsW/olCVapmQSQY0nfWRVoXaVjxYDvYfBnby+dDWKXDpSUn1Z3A6dTWiXoSRpQviLMCBTkXHAH7Wk5hWnYrwbbus2qkDsnHC2hSk7HM2o5ijYmU+FZ9ilh2LzjRUFdmopzDQGOccqQfCKmYiTB3qnvVd8+GlXaBVG9658zUrPBaldsQa6mvEa11NSOg4TXQrn0+VeUKQYPhWMOvHvTTjtR508qeGseVYwxMGOXypVOXLelR0aaHbrWMPJNNXCOdLFLUJEVjEKuV016iA6mtowPCba7w1pfZhLuSO0R3T2ie6c352o2NYsnetb9ElzmtHm51Q7I8lpB+YNPW+ydq1aV2BqUYzCDpI8aLnVhKJUYHU0KWn0N0ttURnIH7xlPwIB8qsrHBbnEVrWF9mwhRS2SJCikkEgc9t/ZXRvRxpeRjEcdyJzNpnxO3uG9VFuspXldAUmU5kkSCN8wHWibEOD7hKVSlCkICiV5gMyR+rvMcqb4/wAHVblp1oEg5kmByT3kkx0B3raDGSMLum1hH0YytKhmE65FGTIk6zGnnRa60QSDQz6PMTB7Z55YCUBKECAJU5qdt1HIKOl5VQfD4UsmWrRmeG3KyO9Tt2mRSkupAqPcPA0+EdCXHb/srK2cHrILZT59ksD4kVljqZJJMk6k8yTzow4rvCpphsHRKEqUB1IgT7J99CaqXCmjAb1qiuEws+ZomQKoMTbh5Xv99Ss8FqX2Q1jWuprit6WKidAk00pFPqFNE1jCE8/KnWd/YKbJ1/rpTjGwrGJeWU1CiPYakoVuKZuBrNBBEKEGlg0h7UA1xpU0QDVwNaaqQ+JFRyaJjwoz9HOIlp1xM6LSk+0T+NBias8AucjyDymD5H/UCmg8kJYtiw74lZm4SsbrT8UmPkU1Z4PxGttDWT+7Agj2mZ8jNSG7BNwz3SSUHMkjfTdPtHxAoQW4WlnIZbnYiDHlyNdJwd+TbMNu0utgjY7g6jX5eVZbxRi9yzfvAOlYGiUL7yAggHLk0AiiTgu4M6KBTGx2jkRrpVZ6S8B7N4XSfUd0cj6rgGh8lAe9J60GsK7qKjB72EpSQAkLU5A0SCQJhPkkAf60fM4gQlIHJIHtis0w8FbiEDmoT5TJ+VHSHKDDACzcmkm4NRVOUjtAabTnwmuvEjXWqpyZqaEz/UVJsbHMpJVqjOEnxmTHwrBRUpUarsYbIWCREp+RNF+NtJStK0CEqEEAaZh4eI+VD3FBnsz4Gp2L+JemX8wfNKpNKrnOw7TRpyabNYwlVLZOgpBrzSoPtrGJCTqaSquE96ut86ARI2IpnbUcqkW4maZI1IogOyCKiqFO7aj20h3eetEwhNONq1/remxSgaxjYeCb8FpKx9bcdFDQ/Kq/iOxCFqgd1XeT5Hl7Nqr/AEb3MIcSfVzA+Ujl7qNcQw78oaKARmTqg8p6E9CPurqT1HFKONoDMDxs26xsRPOdPCtLVeNX1sWlEQtOnUKGyvMGKyjEMDfSohSQmNySI6+ttTOGYi40vsy6UQdCO8kK8eoraKtQRcIWC0XTiHkwppBJG4BOifeCTRUoI6iqm1xQLQt0wXAjKtSR3jlBIBHOJMedDTOOGN6DGiynde5VxhZrlepQYWdkAVAH31ci4GVsJ2zyPcqvV6qImcxFWZIHQ/IKNDPEw7jZ8SPhXq9S2e0pX70DgNKmvV6uU7jwpKjXq9WMIVSUHWvV6sYW4vWnEq0Ncr1Yx5hWtJfcyk6AyI1G08x0Pj416vUTCUgQIO4MjoZOk89I18abWjkOfzr1erGGiK9Ner1Ywe8AH6Jf7ev2RRmzfFAkCY25f1yr1eroj7Uck/cwX4xuO1IdIgz2ah4RmSfHQn4VRcPBAWouJzSCmNCIOhr1erfInwTWXlWbw1Kml+qecdD4ia9f4MorKmSMiu8AdInl5V6vUGM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s://encrypted-tbn0.gstatic.com/images?q=tbn:ANd9GcRqZjlIQkcCvGGUB9unvrZIX6T20L88yqUb83WgyKdHV07UXN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249" y="883225"/>
            <a:ext cx="4664809" cy="528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9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Bad (2008-2013)</a:t>
            </a:r>
            <a:endParaRPr lang="en-US" dirty="0"/>
          </a:p>
        </p:txBody>
      </p:sp>
      <p:sp>
        <p:nvSpPr>
          <p:cNvPr id="3" name="Content Placeholder 2"/>
          <p:cNvSpPr>
            <a:spLocks noGrp="1"/>
          </p:cNvSpPr>
          <p:nvPr>
            <p:ph idx="1"/>
          </p:nvPr>
        </p:nvSpPr>
        <p:spPr>
          <a:xfrm>
            <a:off x="1066800" y="2103120"/>
            <a:ext cx="4395537" cy="3931920"/>
          </a:xfrm>
        </p:spPr>
        <p:txBody>
          <a:bodyPr>
            <a:normAutofit/>
          </a:bodyPr>
          <a:lstStyle/>
          <a:p>
            <a:pPr marL="0" indent="0">
              <a:buNone/>
            </a:pPr>
            <a:r>
              <a:rPr lang="en-US" sz="2400" dirty="0"/>
              <a:t>To provide for his family's future after he is diagnosed with lung cancer, a chemistry genius turned high school teacher teams up with an ex-student to cook and sell the world's purest crystal meth</a:t>
            </a:r>
            <a:r>
              <a:rPr lang="en-US" sz="2400" dirty="0" smtClean="0"/>
              <a:t>.</a:t>
            </a:r>
            <a:endParaRPr lang="en-US" sz="2400" dirty="0"/>
          </a:p>
        </p:txBody>
      </p:sp>
      <p:pic>
        <p:nvPicPr>
          <p:cNvPr id="11266" name="Picture 2" descr="Breaking Bad (2008)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890" y="1734931"/>
            <a:ext cx="3044825" cy="470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3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Gilmore Girls (2000-2007</a:t>
            </a:r>
            <a:endParaRPr lang="en-US" dirty="0"/>
          </a:p>
        </p:txBody>
      </p:sp>
      <p:sp>
        <p:nvSpPr>
          <p:cNvPr id="3" name="Content Placeholder 2"/>
          <p:cNvSpPr>
            <a:spLocks noGrp="1"/>
          </p:cNvSpPr>
          <p:nvPr>
            <p:ph idx="1"/>
          </p:nvPr>
        </p:nvSpPr>
        <p:spPr>
          <a:xfrm>
            <a:off x="1066800" y="2014194"/>
            <a:ext cx="3866147" cy="3931920"/>
          </a:xfrm>
        </p:spPr>
        <p:txBody>
          <a:bodyPr>
            <a:normAutofit/>
          </a:bodyPr>
          <a:lstStyle/>
          <a:p>
            <a:r>
              <a:rPr lang="en-US" sz="2400" dirty="0"/>
              <a:t>A drama centering around the relationship between a </a:t>
            </a:r>
            <a:r>
              <a:rPr lang="en-US" sz="2400" dirty="0" err="1"/>
              <a:t>thirtysomething</a:t>
            </a:r>
            <a:r>
              <a:rPr lang="en-US" sz="2400" dirty="0"/>
              <a:t> single mother and her teen daughter living in Stars Hollow, Connecticut</a:t>
            </a:r>
            <a:r>
              <a:rPr lang="en-US" sz="2400" dirty="0" smtClean="0"/>
              <a:t>.</a:t>
            </a:r>
            <a:endParaRPr lang="en-US" sz="2400" dirty="0"/>
          </a:p>
        </p:txBody>
      </p:sp>
      <p:pic>
        <p:nvPicPr>
          <p:cNvPr id="12290" name="Picture 2" descr="Gilmore Girls (2000)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821" y="1797626"/>
            <a:ext cx="2988009" cy="442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1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Colbert Report (2005-)</a:t>
            </a:r>
            <a:endParaRPr lang="en-US" dirty="0"/>
          </a:p>
        </p:txBody>
      </p:sp>
      <p:sp>
        <p:nvSpPr>
          <p:cNvPr id="3" name="Content Placeholder 2"/>
          <p:cNvSpPr>
            <a:spLocks noGrp="1"/>
          </p:cNvSpPr>
          <p:nvPr>
            <p:ph idx="1"/>
          </p:nvPr>
        </p:nvSpPr>
        <p:spPr>
          <a:xfrm>
            <a:off x="1066800" y="2103120"/>
            <a:ext cx="4178968" cy="3931920"/>
          </a:xfrm>
        </p:spPr>
        <p:txBody>
          <a:bodyPr>
            <a:normAutofit/>
          </a:bodyPr>
          <a:lstStyle/>
          <a:p>
            <a:pPr marL="0" indent="0">
              <a:buNone/>
            </a:pPr>
            <a:r>
              <a:rPr lang="en-US" sz="2400" dirty="0"/>
              <a:t>Satirist news caster Stephen Colbert provides humorous commentary on the big issues going on in the United States and the rest of the world, with his larger then life ego and overly patriotic spirit along with him every step of the way</a:t>
            </a:r>
            <a:r>
              <a:rPr lang="en-US" sz="2400" dirty="0" smtClean="0"/>
              <a:t>.</a:t>
            </a:r>
            <a:endParaRPr lang="en-US" sz="2400" dirty="0"/>
          </a:p>
        </p:txBody>
      </p:sp>
      <p:pic>
        <p:nvPicPr>
          <p:cNvPr id="20482" name="Picture 2" descr="The Colbert Report (2005)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953" y="2014194"/>
            <a:ext cx="3117015" cy="461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44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MTV’s Cribs (2000-)</a:t>
            </a:r>
            <a:endParaRPr lang="en-US" dirty="0"/>
          </a:p>
        </p:txBody>
      </p:sp>
      <p:sp>
        <p:nvSpPr>
          <p:cNvPr id="3" name="Content Placeholder 2"/>
          <p:cNvSpPr>
            <a:spLocks noGrp="1"/>
          </p:cNvSpPr>
          <p:nvPr>
            <p:ph idx="1"/>
          </p:nvPr>
        </p:nvSpPr>
        <p:spPr>
          <a:xfrm>
            <a:off x="1066800" y="2103120"/>
            <a:ext cx="3769895" cy="3931920"/>
          </a:xfrm>
        </p:spPr>
        <p:txBody>
          <a:bodyPr>
            <a:normAutofit/>
          </a:bodyPr>
          <a:lstStyle/>
          <a:p>
            <a:pPr marL="0" indent="0">
              <a:buNone/>
            </a:pPr>
            <a:r>
              <a:rPr lang="en-US" sz="2800" dirty="0"/>
              <a:t>MTV's Cribs take you on exclusive tours through the domestic sanctuaries that some of today's most favorite stars call home</a:t>
            </a:r>
            <a:r>
              <a:rPr lang="en-US" sz="2800" dirty="0" smtClean="0"/>
              <a:t>.</a:t>
            </a:r>
            <a:r>
              <a:rPr lang="en-US" sz="2800" dirty="0"/>
              <a:t/>
            </a:r>
            <a:br>
              <a:rPr lang="en-US" sz="2800" dirty="0"/>
            </a:br>
            <a:endParaRPr lang="en-US" sz="2800" dirty="0"/>
          </a:p>
        </p:txBody>
      </p:sp>
      <p:pic>
        <p:nvPicPr>
          <p:cNvPr id="13314" name="Picture 2" descr="Cribs (2000)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331" y="883104"/>
            <a:ext cx="3477963" cy="515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0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Laguna Beach: The Real </a:t>
            </a:r>
            <a:r>
              <a:rPr lang="en-US" dirty="0"/>
              <a:t>O</a:t>
            </a:r>
            <a:r>
              <a:rPr lang="en-US" dirty="0" smtClean="0"/>
              <a:t>range County (2004-2006)</a:t>
            </a:r>
            <a:endParaRPr lang="en-US" dirty="0"/>
          </a:p>
        </p:txBody>
      </p:sp>
      <p:sp>
        <p:nvSpPr>
          <p:cNvPr id="3" name="Content Placeholder 2"/>
          <p:cNvSpPr>
            <a:spLocks noGrp="1"/>
          </p:cNvSpPr>
          <p:nvPr>
            <p:ph idx="1"/>
          </p:nvPr>
        </p:nvSpPr>
        <p:spPr>
          <a:xfrm>
            <a:off x="1066800" y="2103120"/>
            <a:ext cx="3288632" cy="3931920"/>
          </a:xfrm>
        </p:spPr>
        <p:txBody>
          <a:bodyPr>
            <a:normAutofit/>
          </a:bodyPr>
          <a:lstStyle/>
          <a:p>
            <a:pPr marL="0" indent="0">
              <a:buNone/>
            </a:pPr>
            <a:r>
              <a:rPr lang="en-US" sz="2800" dirty="0"/>
              <a:t>MTV follows eight teens living in Laguna Beach nearing the end of high school and beginning the next chapter of their lives</a:t>
            </a:r>
            <a:r>
              <a:rPr lang="en-US" sz="2800" dirty="0" smtClean="0"/>
              <a:t>.</a:t>
            </a:r>
            <a:endParaRPr lang="en-US" sz="2800" dirty="0"/>
          </a:p>
        </p:txBody>
      </p:sp>
      <p:pic>
        <p:nvPicPr>
          <p:cNvPr id="14338" name="Picture 2" descr="Laguna Beach: The Real Orange County (2004)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954" y="1537868"/>
            <a:ext cx="3237330" cy="487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77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Hills (2006-2010)</a:t>
            </a:r>
            <a:endParaRPr lang="en-US" dirty="0"/>
          </a:p>
        </p:txBody>
      </p:sp>
      <p:sp>
        <p:nvSpPr>
          <p:cNvPr id="3" name="Content Placeholder 2"/>
          <p:cNvSpPr>
            <a:spLocks noGrp="1"/>
          </p:cNvSpPr>
          <p:nvPr>
            <p:ph idx="1"/>
          </p:nvPr>
        </p:nvSpPr>
        <p:spPr>
          <a:xfrm>
            <a:off x="1852863" y="2014194"/>
            <a:ext cx="3777916" cy="3931920"/>
          </a:xfrm>
        </p:spPr>
        <p:txBody>
          <a:bodyPr>
            <a:normAutofit/>
          </a:bodyPr>
          <a:lstStyle/>
          <a:p>
            <a:pPr marL="0" indent="0">
              <a:buNone/>
            </a:pPr>
            <a:r>
              <a:rPr lang="en-US" sz="2800" dirty="0"/>
              <a:t>After high school graduation, "Laguna Beach" alumna Lauren sets out to live on her own in Los Angeles and work as an intern at Teen Vogue</a:t>
            </a:r>
            <a:r>
              <a:rPr lang="en-US" sz="2800" dirty="0" smtClean="0"/>
              <a:t>.</a:t>
            </a:r>
            <a:endParaRPr lang="en-US" sz="2800" dirty="0"/>
          </a:p>
        </p:txBody>
      </p:sp>
      <p:pic>
        <p:nvPicPr>
          <p:cNvPr id="15362" name="Picture 2" descr="The Hills (2006)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80" y="983963"/>
            <a:ext cx="3622341" cy="536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9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was a really cool store you went 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33" y="414829"/>
            <a:ext cx="42672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se are the shoes that you wore when you wanted to look hot. But also, like, casual, you kn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9804" y="3460036"/>
            <a:ext cx="2462463" cy="2462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29804" y="2259707"/>
            <a:ext cx="2630905" cy="1200329"/>
          </a:xfrm>
          <a:prstGeom prst="rect">
            <a:avLst/>
          </a:prstGeom>
          <a:noFill/>
        </p:spPr>
        <p:txBody>
          <a:bodyPr wrap="square" rtlCol="0">
            <a:spAutoFit/>
          </a:bodyPr>
          <a:lstStyle/>
          <a:p>
            <a:r>
              <a:rPr lang="en-US" dirty="0" smtClean="0"/>
              <a:t>You wore these when you wanted to look hot. But also casual, you know?</a:t>
            </a:r>
            <a:endParaRPr lang="en-US" dirty="0"/>
          </a:p>
        </p:txBody>
      </p:sp>
      <p:sp>
        <p:nvSpPr>
          <p:cNvPr id="7" name="TextBox 6"/>
          <p:cNvSpPr txBox="1"/>
          <p:nvPr/>
        </p:nvSpPr>
        <p:spPr>
          <a:xfrm>
            <a:off x="2417011" y="3648918"/>
            <a:ext cx="2630905" cy="646331"/>
          </a:xfrm>
          <a:prstGeom prst="rect">
            <a:avLst/>
          </a:prstGeom>
          <a:noFill/>
        </p:spPr>
        <p:txBody>
          <a:bodyPr wrap="square" rtlCol="0">
            <a:spAutoFit/>
          </a:bodyPr>
          <a:lstStyle/>
          <a:p>
            <a:r>
              <a:rPr lang="en-US" dirty="0" smtClean="0"/>
              <a:t>This was a really cool store….</a:t>
            </a:r>
            <a:endParaRPr lang="en-US" dirty="0"/>
          </a:p>
        </p:txBody>
      </p:sp>
      <p:pic>
        <p:nvPicPr>
          <p:cNvPr id="1030" name="Picture 6" descr="This was what you wore when you wanted to look comfortable but c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911" y="583327"/>
            <a:ext cx="2087898" cy="41079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31628" y="4753977"/>
            <a:ext cx="1346458" cy="1477328"/>
          </a:xfrm>
          <a:prstGeom prst="rect">
            <a:avLst/>
          </a:prstGeom>
          <a:noFill/>
        </p:spPr>
        <p:txBody>
          <a:bodyPr wrap="square" rtlCol="0">
            <a:spAutoFit/>
          </a:bodyPr>
          <a:lstStyle/>
          <a:p>
            <a:r>
              <a:rPr lang="en-US" dirty="0" smtClean="0"/>
              <a:t>These necklaces were really popular</a:t>
            </a:r>
            <a:endParaRPr lang="en-US" dirty="0"/>
          </a:p>
        </p:txBody>
      </p:sp>
      <p:sp>
        <p:nvSpPr>
          <p:cNvPr id="11" name="TextBox 10"/>
          <p:cNvSpPr txBox="1"/>
          <p:nvPr/>
        </p:nvSpPr>
        <p:spPr>
          <a:xfrm>
            <a:off x="5773407" y="4753977"/>
            <a:ext cx="2630905" cy="1200329"/>
          </a:xfrm>
          <a:prstGeom prst="rect">
            <a:avLst/>
          </a:prstGeom>
          <a:noFill/>
        </p:spPr>
        <p:txBody>
          <a:bodyPr wrap="square" rtlCol="0">
            <a:spAutoFit/>
          </a:bodyPr>
          <a:lstStyle/>
          <a:p>
            <a:r>
              <a:rPr lang="en-US" dirty="0" smtClean="0"/>
              <a:t>You wore this when you wanted to be comfortable but look cute</a:t>
            </a:r>
            <a:endParaRPr lang="en-US" dirty="0"/>
          </a:p>
        </p:txBody>
      </p:sp>
      <p:pic>
        <p:nvPicPr>
          <p:cNvPr id="1032" name="Picture 8" descr="http://s3-ec.buzzfed.com/static/2013-10/enhanced/webdr06/9/16/grid-cell-24398-1381349124-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79" y="4458384"/>
            <a:ext cx="2231649" cy="223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71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Lizzie McGuire (2001-2004)</a:t>
            </a:r>
            <a:endParaRPr lang="en-US" dirty="0"/>
          </a:p>
        </p:txBody>
      </p:sp>
      <p:sp>
        <p:nvSpPr>
          <p:cNvPr id="3" name="Content Placeholder 2"/>
          <p:cNvSpPr>
            <a:spLocks noGrp="1"/>
          </p:cNvSpPr>
          <p:nvPr>
            <p:ph idx="1"/>
          </p:nvPr>
        </p:nvSpPr>
        <p:spPr>
          <a:xfrm>
            <a:off x="2285499" y="2146543"/>
            <a:ext cx="3481137" cy="3931920"/>
          </a:xfrm>
        </p:spPr>
        <p:txBody>
          <a:bodyPr>
            <a:noAutofit/>
          </a:bodyPr>
          <a:lstStyle/>
          <a:p>
            <a:pPr marL="0" indent="0">
              <a:buNone/>
            </a:pPr>
            <a:r>
              <a:rPr lang="en-US" sz="3200" dirty="0"/>
              <a:t>The comic misadventures of a 13-year-old with an animated alter </a:t>
            </a:r>
            <a:r>
              <a:rPr lang="en-US" sz="3200" dirty="0" smtClean="0"/>
              <a:t>ego</a:t>
            </a:r>
            <a:r>
              <a:rPr lang="en-US" sz="3200" dirty="0"/>
              <a:t> </a:t>
            </a:r>
            <a:r>
              <a:rPr lang="en-US" sz="3200" dirty="0" smtClean="0"/>
              <a:t>starring Hilary Duff.</a:t>
            </a:r>
            <a:r>
              <a:rPr lang="en-US" sz="3200" dirty="0"/>
              <a:t/>
            </a:r>
            <a:br>
              <a:rPr lang="en-US" sz="3200" dirty="0"/>
            </a:br>
            <a:endParaRPr lang="en-US" sz="3200" dirty="0"/>
          </a:p>
        </p:txBody>
      </p:sp>
      <p:pic>
        <p:nvPicPr>
          <p:cNvPr id="16386" name="Picture 2" descr="Lizzie McGuire (2001)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067" y="2014194"/>
            <a:ext cx="2743702" cy="406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41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Stevens (1999-2003)</a:t>
            </a:r>
            <a:endParaRPr lang="en-US" dirty="0"/>
          </a:p>
        </p:txBody>
      </p:sp>
      <p:sp>
        <p:nvSpPr>
          <p:cNvPr id="3" name="Content Placeholder 2"/>
          <p:cNvSpPr>
            <a:spLocks noGrp="1"/>
          </p:cNvSpPr>
          <p:nvPr>
            <p:ph idx="1"/>
          </p:nvPr>
        </p:nvSpPr>
        <p:spPr>
          <a:xfrm>
            <a:off x="1066800" y="2103120"/>
            <a:ext cx="3697705" cy="3931920"/>
          </a:xfrm>
        </p:spPr>
        <p:txBody>
          <a:bodyPr>
            <a:normAutofit/>
          </a:bodyPr>
          <a:lstStyle/>
          <a:p>
            <a:r>
              <a:rPr lang="en-US" sz="2800" dirty="0"/>
              <a:t>The misadventures of the Stevens family, a family of five from Sacramento, </a:t>
            </a:r>
            <a:r>
              <a:rPr lang="en-US" sz="2800" dirty="0" smtClean="0"/>
              <a:t>California</a:t>
            </a:r>
            <a:r>
              <a:rPr lang="en-US" sz="2800" dirty="0"/>
              <a:t> </a:t>
            </a:r>
            <a:r>
              <a:rPr lang="en-US" sz="2800" dirty="0" smtClean="0"/>
              <a:t>starring Christy Carlson Romano and Shia </a:t>
            </a:r>
            <a:r>
              <a:rPr lang="en-US" sz="2800" dirty="0" err="1" smtClean="0"/>
              <a:t>LaBeouf</a:t>
            </a:r>
            <a:r>
              <a:rPr lang="en-US" sz="2800" dirty="0"/>
              <a:t>.</a:t>
            </a:r>
            <a:endParaRPr lang="en-US" sz="2800" dirty="0"/>
          </a:p>
        </p:txBody>
      </p:sp>
      <p:pic>
        <p:nvPicPr>
          <p:cNvPr id="17410" name="Picture 2" descr="Even Stevens (1999)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901" y="1818166"/>
            <a:ext cx="2884404" cy="450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811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Hannah Montana (2006-2011)</a:t>
            </a:r>
            <a:endParaRPr lang="en-US" dirty="0"/>
          </a:p>
        </p:txBody>
      </p:sp>
      <p:sp>
        <p:nvSpPr>
          <p:cNvPr id="3" name="Content Placeholder 2"/>
          <p:cNvSpPr>
            <a:spLocks noGrp="1"/>
          </p:cNvSpPr>
          <p:nvPr>
            <p:ph idx="1"/>
          </p:nvPr>
        </p:nvSpPr>
        <p:spPr>
          <a:xfrm>
            <a:off x="1740569" y="2014194"/>
            <a:ext cx="3144253" cy="3931920"/>
          </a:xfrm>
        </p:spPr>
        <p:txBody>
          <a:bodyPr>
            <a:normAutofit/>
          </a:bodyPr>
          <a:lstStyle/>
          <a:p>
            <a:pPr marL="0" indent="0">
              <a:buNone/>
            </a:pPr>
            <a:r>
              <a:rPr lang="en-US" sz="2800" dirty="0"/>
              <a:t>Adventures of a teenage pop star who keeps her identity secret from even her closest friends by using a disguise on stage</a:t>
            </a:r>
            <a:r>
              <a:rPr lang="en-US" sz="2800" dirty="0" smtClean="0"/>
              <a:t>.</a:t>
            </a:r>
            <a:endParaRPr lang="en-US" sz="2800" dirty="0"/>
          </a:p>
        </p:txBody>
      </p:sp>
      <p:pic>
        <p:nvPicPr>
          <p:cNvPr id="19458" name="Picture 2" descr="Hannah Montana (2006)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389" y="2014194"/>
            <a:ext cx="3120189" cy="462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5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OC (2003-2007)</a:t>
            </a:r>
            <a:endParaRPr lang="en-US" dirty="0"/>
          </a:p>
        </p:txBody>
      </p:sp>
      <p:sp>
        <p:nvSpPr>
          <p:cNvPr id="3" name="Content Placeholder 2"/>
          <p:cNvSpPr>
            <a:spLocks noGrp="1"/>
          </p:cNvSpPr>
          <p:nvPr>
            <p:ph idx="1"/>
          </p:nvPr>
        </p:nvSpPr>
        <p:spPr>
          <a:xfrm>
            <a:off x="1066800" y="2103120"/>
            <a:ext cx="3481137" cy="3931920"/>
          </a:xfrm>
        </p:spPr>
        <p:txBody>
          <a:bodyPr>
            <a:noAutofit/>
          </a:bodyPr>
          <a:lstStyle/>
          <a:p>
            <a:pPr marL="0" indent="0">
              <a:buNone/>
            </a:pPr>
            <a:r>
              <a:rPr lang="en-US" sz="2400" dirty="0"/>
              <a:t>A troubled youth becomes embroiled in the lives of a close-knit group of people in the wealthy, upper-class neighborhood of Newport Beach, Orange County, California</a:t>
            </a:r>
            <a:r>
              <a:rPr lang="en-US" sz="2400" dirty="0" smtClean="0"/>
              <a:t>.</a:t>
            </a:r>
            <a:endParaRPr lang="en-US" sz="2400" dirty="0"/>
          </a:p>
        </p:txBody>
      </p:sp>
      <p:pic>
        <p:nvPicPr>
          <p:cNvPr id="18434" name="Picture 2" descr="The O.C. (2003)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459" y="1346490"/>
            <a:ext cx="3165141" cy="468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06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Veronica Mars (2004-2007)</a:t>
            </a:r>
            <a:endParaRPr lang="en-US" dirty="0"/>
          </a:p>
        </p:txBody>
      </p:sp>
      <p:sp>
        <p:nvSpPr>
          <p:cNvPr id="3" name="Content Placeholder 2"/>
          <p:cNvSpPr>
            <a:spLocks noGrp="1"/>
          </p:cNvSpPr>
          <p:nvPr>
            <p:ph idx="1"/>
          </p:nvPr>
        </p:nvSpPr>
        <p:spPr>
          <a:xfrm>
            <a:off x="1764631" y="2103119"/>
            <a:ext cx="3721768" cy="3931920"/>
          </a:xfrm>
        </p:spPr>
        <p:txBody>
          <a:bodyPr>
            <a:noAutofit/>
          </a:bodyPr>
          <a:lstStyle/>
          <a:p>
            <a:pPr marL="0" indent="0">
              <a:buNone/>
            </a:pPr>
            <a:r>
              <a:rPr lang="en-US" sz="2800" dirty="0"/>
              <a:t>After her best friend is murdered and her father is removed as county sheriff, Veronica Mars dedicates her life to cracking the toughest mysteries in the affluent town of Neptune</a:t>
            </a:r>
            <a:r>
              <a:rPr lang="en-US" sz="2800" dirty="0" smtClean="0"/>
              <a:t>.</a:t>
            </a:r>
            <a:endParaRPr lang="en-US" sz="2800" dirty="0"/>
          </a:p>
        </p:txBody>
      </p:sp>
      <p:pic>
        <p:nvPicPr>
          <p:cNvPr id="21506" name="Picture 2" descr="Veronica Mars (2004)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828" y="1742627"/>
            <a:ext cx="3141078" cy="465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46" y="44066"/>
            <a:ext cx="10058400" cy="1371600"/>
          </a:xfrm>
        </p:spPr>
        <p:txBody>
          <a:bodyPr>
            <a:normAutofit/>
          </a:bodyPr>
          <a:lstStyle/>
          <a:p>
            <a:r>
              <a:rPr lang="en-US" sz="4400" dirty="0" smtClean="0"/>
              <a:t>All of these were in style…</a:t>
            </a:r>
            <a:endParaRPr lang="en-US" sz="4400" dirty="0"/>
          </a:p>
        </p:txBody>
      </p:sp>
      <p:pic>
        <p:nvPicPr>
          <p:cNvPr id="7170" name="Picture 2" descr="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308" y="1293243"/>
            <a:ext cx="3166207" cy="26051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5210" y="5038134"/>
            <a:ext cx="2526406" cy="138952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73" y="1135332"/>
            <a:ext cx="29210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132" y="4152865"/>
            <a:ext cx="1895341" cy="236771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296" y="4360912"/>
            <a:ext cx="2835346" cy="222858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222" y="4514349"/>
            <a:ext cx="1770087" cy="200373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ere are some things you thought were h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8524" y="861990"/>
            <a:ext cx="1914525"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65062" y="2722730"/>
            <a:ext cx="8596313" cy="1320800"/>
          </a:xfrm>
        </p:spPr>
        <p:txBody>
          <a:bodyPr/>
          <a:lstStyle/>
          <a:p>
            <a:pPr algn="ctr" eaLnBrk="1" hangingPunct="1">
              <a:defRPr/>
            </a:pPr>
            <a:r>
              <a:rPr lang="en-US" sz="6000" dirty="0" smtClean="0">
                <a:solidFill>
                  <a:schemeClr val="accent3">
                    <a:lumMod val="75000"/>
                  </a:schemeClr>
                </a:solidFill>
                <a:latin typeface="Broadway BT" panose="04040905080B02020502" pitchFamily="82" charset="0"/>
              </a:rPr>
              <a:t>2000s </a:t>
            </a:r>
            <a:r>
              <a:rPr lang="en-US" sz="6000" dirty="0" smtClean="0">
                <a:solidFill>
                  <a:schemeClr val="accent3">
                    <a:lumMod val="75000"/>
                  </a:schemeClr>
                </a:solidFill>
                <a:latin typeface="Broadway BT" panose="04040905080B02020502" pitchFamily="82" charset="0"/>
              </a:rPr>
              <a:t>Movies</a:t>
            </a:r>
          </a:p>
        </p:txBody>
      </p:sp>
    </p:spTree>
    <p:extLst>
      <p:ext uri="{BB962C8B-B14F-4D97-AF65-F5344CB8AC3E}">
        <p14:creationId xmlns:p14="http://schemas.microsoft.com/office/powerpoint/2010/main" val="565868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X-Men (2000)</a:t>
            </a:r>
            <a:endParaRPr lang="en-US" dirty="0"/>
          </a:p>
        </p:txBody>
      </p:sp>
      <p:sp>
        <p:nvSpPr>
          <p:cNvPr id="3" name="Content Placeholder 2"/>
          <p:cNvSpPr>
            <a:spLocks noGrp="1"/>
          </p:cNvSpPr>
          <p:nvPr>
            <p:ph idx="1"/>
          </p:nvPr>
        </p:nvSpPr>
        <p:spPr>
          <a:xfrm>
            <a:off x="1066800" y="2103120"/>
            <a:ext cx="6007768" cy="3931920"/>
          </a:xfrm>
        </p:spPr>
        <p:txBody>
          <a:bodyPr>
            <a:normAutofit/>
          </a:bodyPr>
          <a:lstStyle/>
          <a:p>
            <a:pPr marL="0" indent="0">
              <a:buNone/>
            </a:pPr>
            <a:r>
              <a:rPr lang="en-US" sz="3200" dirty="0"/>
              <a:t>Two mutants come to a private academy for their kind whose resident superhero team must oppose a terrorist organization with similar powers.</a:t>
            </a:r>
            <a:r>
              <a:rPr lang="en-US" sz="3200" dirty="0"/>
              <a:t/>
            </a:r>
            <a:br>
              <a:rPr lang="en-US" sz="3200" dirty="0"/>
            </a:br>
            <a:endParaRPr lang="en-US" sz="3200" dirty="0"/>
          </a:p>
        </p:txBody>
      </p:sp>
      <p:pic>
        <p:nvPicPr>
          <p:cNvPr id="26626" name="Picture 2" descr="X-Men (2000)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84" y="413995"/>
            <a:ext cx="4050632" cy="600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Gladiator (2000)</a:t>
            </a:r>
            <a:endParaRPr lang="en-US" dirty="0"/>
          </a:p>
        </p:txBody>
      </p:sp>
      <p:sp>
        <p:nvSpPr>
          <p:cNvPr id="3" name="Content Placeholder 2"/>
          <p:cNvSpPr>
            <a:spLocks noGrp="1"/>
          </p:cNvSpPr>
          <p:nvPr>
            <p:ph idx="1"/>
          </p:nvPr>
        </p:nvSpPr>
        <p:spPr>
          <a:xfrm>
            <a:off x="1066800" y="2103120"/>
            <a:ext cx="4588042" cy="3931920"/>
          </a:xfrm>
        </p:spPr>
        <p:txBody>
          <a:bodyPr>
            <a:normAutofit/>
          </a:bodyPr>
          <a:lstStyle/>
          <a:p>
            <a:pPr marL="0" indent="0">
              <a:buNone/>
            </a:pPr>
            <a:r>
              <a:rPr lang="en-US" sz="2800" dirty="0"/>
              <a:t>When a Roman general is betrayed and his family murdered by an emperor's corrupt son, he comes to Rome as a gladiator to seek revenge.</a:t>
            </a:r>
            <a:r>
              <a:rPr lang="en-US" sz="2800" dirty="0"/>
              <a:t/>
            </a:r>
            <a:br>
              <a:rPr lang="en-US" sz="2800" dirty="0"/>
            </a:br>
            <a:endParaRPr lang="en-US" sz="2800" dirty="0"/>
          </a:p>
        </p:txBody>
      </p:sp>
      <p:pic>
        <p:nvPicPr>
          <p:cNvPr id="32770" name="Picture 2" descr="Gladiator (2000)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954" y="1328394"/>
            <a:ext cx="3405772" cy="504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0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LOTR Trilogy (2001-2003)</a:t>
            </a:r>
            <a:endParaRPr lang="en-US" dirty="0"/>
          </a:p>
        </p:txBody>
      </p:sp>
      <p:sp>
        <p:nvSpPr>
          <p:cNvPr id="3" name="Content Placeholder 2"/>
          <p:cNvSpPr>
            <a:spLocks noGrp="1"/>
          </p:cNvSpPr>
          <p:nvPr>
            <p:ph idx="1"/>
          </p:nvPr>
        </p:nvSpPr>
        <p:spPr>
          <a:xfrm>
            <a:off x="1066800" y="2103120"/>
            <a:ext cx="4539916" cy="3931920"/>
          </a:xfrm>
        </p:spPr>
        <p:txBody>
          <a:bodyPr>
            <a:normAutofit/>
          </a:bodyPr>
          <a:lstStyle/>
          <a:p>
            <a:pPr marL="0" indent="0">
              <a:buNone/>
            </a:pPr>
            <a:r>
              <a:rPr lang="en-US" sz="2800" dirty="0"/>
              <a:t>A meek hobbit of the Shire and eight companions set out on a journey to Mount Doom to destroy the One Ring and the dark lord </a:t>
            </a:r>
            <a:r>
              <a:rPr lang="en-US" sz="2800" dirty="0" err="1"/>
              <a:t>Sauron</a:t>
            </a:r>
            <a:r>
              <a:rPr lang="en-US" sz="2800" dirty="0"/>
              <a:t>.</a:t>
            </a:r>
            <a:r>
              <a:rPr lang="en-US" sz="2800" dirty="0"/>
              <a:t/>
            </a:r>
            <a:br>
              <a:rPr lang="en-US" sz="2800" dirty="0"/>
            </a:br>
            <a:endParaRPr lang="en-US" sz="2800" dirty="0"/>
          </a:p>
        </p:txBody>
      </p:sp>
      <p:pic>
        <p:nvPicPr>
          <p:cNvPr id="23554" name="Picture 2" descr="The Lord of the Rings: The Fellowship of the Ring (2001)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039" y="2014194"/>
            <a:ext cx="2659814" cy="394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Harry Potter and the Sorcerer’s Stone (2001)</a:t>
            </a:r>
            <a:endParaRPr lang="en-US" dirty="0"/>
          </a:p>
        </p:txBody>
      </p:sp>
      <p:sp>
        <p:nvSpPr>
          <p:cNvPr id="3" name="Content Placeholder 2"/>
          <p:cNvSpPr>
            <a:spLocks noGrp="1"/>
          </p:cNvSpPr>
          <p:nvPr>
            <p:ph idx="1"/>
          </p:nvPr>
        </p:nvSpPr>
        <p:spPr>
          <a:xfrm>
            <a:off x="1066800" y="2103120"/>
            <a:ext cx="4491789" cy="3931920"/>
          </a:xfrm>
        </p:spPr>
        <p:txBody>
          <a:bodyPr>
            <a:normAutofit/>
          </a:bodyPr>
          <a:lstStyle/>
          <a:p>
            <a:pPr marL="0" indent="0">
              <a:buNone/>
            </a:pPr>
            <a:r>
              <a:rPr lang="en-US" sz="2800" dirty="0"/>
              <a:t>Rescued from the outrageous neglect of his aunt and uncle, a young boy with a great destiny proves his worth while attending Hogwarts School of Witchcraft and Wizardry.</a:t>
            </a:r>
            <a:r>
              <a:rPr lang="en-US" sz="2800" dirty="0"/>
              <a:t/>
            </a:r>
            <a:br>
              <a:rPr lang="en-US" sz="2800" dirty="0"/>
            </a:br>
            <a:endParaRPr lang="en-US" sz="2800" dirty="0"/>
          </a:p>
        </p:txBody>
      </p:sp>
      <p:pic>
        <p:nvPicPr>
          <p:cNvPr id="29698" name="Picture 2" descr="Harry Potter and the Sorcerer's Stone (2001)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449" y="1536032"/>
            <a:ext cx="3237330" cy="479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78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5531</TotalTime>
  <Words>1011</Words>
  <Application>Microsoft Office PowerPoint</Application>
  <PresentationFormat>Widescreen</PresentationFormat>
  <Paragraphs>82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Broadway BT</vt:lpstr>
      <vt:lpstr>Century Gothic</vt:lpstr>
      <vt:lpstr>Garamond</vt:lpstr>
      <vt:lpstr>Savon</vt:lpstr>
      <vt:lpstr>PowerPoint Presentation</vt:lpstr>
      <vt:lpstr>2000s Fashion &amp; Fads</vt:lpstr>
      <vt:lpstr>PowerPoint Presentation</vt:lpstr>
      <vt:lpstr>All of these were in style…</vt:lpstr>
      <vt:lpstr>2000s Movies</vt:lpstr>
      <vt:lpstr>X-Men (2000)</vt:lpstr>
      <vt:lpstr>Gladiator (2000)</vt:lpstr>
      <vt:lpstr>LOTR Trilogy (2001-2003)</vt:lpstr>
      <vt:lpstr>Harry Potter and the Sorcerer’s Stone (2001)</vt:lpstr>
      <vt:lpstr>Spider-Man (2002)</vt:lpstr>
      <vt:lpstr>Pirates of the Caribbean – Curse of the Black Pearl (2003)</vt:lpstr>
      <vt:lpstr>Mean Girls (2004)</vt:lpstr>
      <vt:lpstr>Batman Begins (2005)</vt:lpstr>
      <vt:lpstr>300 (2006)</vt:lpstr>
      <vt:lpstr>The Dark Knight (2008)</vt:lpstr>
      <vt:lpstr>Twilight (2008)</vt:lpstr>
      <vt:lpstr>Avatar (2009)</vt:lpstr>
      <vt:lpstr>2000s Music</vt:lpstr>
      <vt:lpstr>“50 Songs from the 2000s That Will Instantly Put You in a Good Mood”</vt:lpstr>
      <vt:lpstr>2000s TV Shows</vt:lpstr>
      <vt:lpstr>Lost (2004-2010)</vt:lpstr>
      <vt:lpstr>Mad Men (2007-)</vt:lpstr>
      <vt:lpstr>NCIS (2003-)</vt:lpstr>
      <vt:lpstr>Breaking Bad (2008-2013)</vt:lpstr>
      <vt:lpstr>Gilmore Girls (2000-2007</vt:lpstr>
      <vt:lpstr>The Colbert Report (2005-)</vt:lpstr>
      <vt:lpstr>MTV’s Cribs (2000-)</vt:lpstr>
      <vt:lpstr>Laguna Beach: The Real Orange County (2004-2006)</vt:lpstr>
      <vt:lpstr>The Hills (2006-2010)</vt:lpstr>
      <vt:lpstr>Lizzie McGuire (2001-2004)</vt:lpstr>
      <vt:lpstr>Even Stevens (1999-2003)</vt:lpstr>
      <vt:lpstr>Hannah Montana (2006-2011)</vt:lpstr>
      <vt:lpstr>The OC (2003-2007)</vt:lpstr>
      <vt:lpstr>Veronica Mars (2004-2007)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dc:creator>
  <cp:lastModifiedBy>Lauren</cp:lastModifiedBy>
  <cp:revision>13</cp:revision>
  <dcterms:created xsi:type="dcterms:W3CDTF">2014-06-05T17:45:26Z</dcterms:created>
  <dcterms:modified xsi:type="dcterms:W3CDTF">2014-06-09T13:56:46Z</dcterms:modified>
</cp:coreProperties>
</file>