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73" r:id="rId7"/>
    <p:sldId id="261" r:id="rId8"/>
    <p:sldId id="268" r:id="rId9"/>
    <p:sldId id="269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71" r:id="rId18"/>
    <p:sldId id="272" r:id="rId19"/>
    <p:sldId id="274" r:id="rId20"/>
    <p:sldId id="275" r:id="rId21"/>
    <p:sldId id="281" r:id="rId22"/>
    <p:sldId id="276" r:id="rId23"/>
    <p:sldId id="277" r:id="rId24"/>
    <p:sldId id="278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7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 cstate="print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 cstate="print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 cstate="print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 cstate="print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 cstate="print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 cstate="print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ZRfZb9qqM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world-war-ii/battle-of-stalingra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Now: What were the two “Theaters” (Fronts) in world War II?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5"/>
            <a:ext cx="7583487" cy="30118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Objectives</a:t>
            </a:r>
            <a:r>
              <a:rPr lang="en-US" sz="2400" dirty="0"/>
              <a:t>: Students will be able to...(1) </a:t>
            </a:r>
            <a:r>
              <a:rPr lang="en-US" sz="2400" dirty="0" smtClean="0"/>
              <a:t>describe the major battles of World War II (</a:t>
            </a:r>
            <a:r>
              <a:rPr lang="en-US" sz="2400" dirty="0"/>
              <a:t>2) identify key information from text on major WWII battles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/>
              <a:t>Homework: </a:t>
            </a:r>
            <a:r>
              <a:rPr lang="en-US" sz="2400" dirty="0" smtClean="0"/>
              <a:t>Project #1 DUE FRIDAY</a:t>
            </a:r>
            <a:r>
              <a:rPr lang="en-US" sz="2400" dirty="0"/>
              <a:t> 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82293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958" y="817581"/>
            <a:ext cx="7814566" cy="55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562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70716"/>
            <a:ext cx="7683500" cy="535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906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bstacl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4046"/>
            <a:ext cx="9144000" cy="600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41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067" y="896117"/>
            <a:ext cx="7679266" cy="52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20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066" y="817581"/>
            <a:ext cx="7709394" cy="51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4161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233" y="817581"/>
            <a:ext cx="7658100" cy="542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86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7090"/>
            <a:ext cx="3598333" cy="440879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Operation Overlord </a:t>
            </a:r>
            <a:r>
              <a:rPr lang="en-US" dirty="0" smtClean="0">
                <a:solidFill>
                  <a:srgbClr val="40749B"/>
                </a:solidFill>
              </a:rPr>
              <a:t>– </a:t>
            </a:r>
            <a:r>
              <a:rPr lang="en-US" dirty="0" smtClean="0"/>
              <a:t>Code name for invasion of French beaches</a:t>
            </a:r>
          </a:p>
          <a:p>
            <a:r>
              <a:rPr lang="en-US" dirty="0" smtClean="0"/>
              <a:t>Germans knew an invasion would come eventually and fortified</a:t>
            </a:r>
          </a:p>
          <a:p>
            <a:r>
              <a:rPr lang="en-US" dirty="0" smtClean="0"/>
              <a:t>US had element of surprise on location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3200" y="2020067"/>
            <a:ext cx="4432300" cy="2207532"/>
          </a:xfrm>
          <a:prstGeom prst="rect">
            <a:avLst/>
          </a:prstGeom>
        </p:spPr>
      </p:pic>
      <p:pic>
        <p:nvPicPr>
          <p:cNvPr id="5" name="Picture 4" descr="wacky-inflatable-waving-man-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2601" y="4006951"/>
            <a:ext cx="3801399" cy="28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3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had to happen…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Invasion beginning at night</a:t>
            </a:r>
          </a:p>
          <a:p>
            <a:r>
              <a:rPr lang="en-US" dirty="0" smtClean="0"/>
              <a:t>Arrive at low tide </a:t>
            </a:r>
          </a:p>
          <a:p>
            <a:r>
              <a:rPr lang="en-US" dirty="0" smtClean="0"/>
              <a:t>Low tide come in the AM so gunners bombarding coast could see targets</a:t>
            </a:r>
          </a:p>
          <a:p>
            <a:r>
              <a:rPr lang="en-US" dirty="0" smtClean="0"/>
              <a:t>Paratroopers dropped behind enemy lines ahead of time</a:t>
            </a:r>
          </a:p>
          <a:p>
            <a:r>
              <a:rPr lang="en-US" dirty="0" smtClean="0"/>
              <a:t>Moonlit night to see land </a:t>
            </a:r>
          </a:p>
          <a:p>
            <a:r>
              <a:rPr lang="en-US" dirty="0" smtClean="0"/>
              <a:t>Good weather….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6206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Longest Day </a:t>
            </a:r>
            <a:br>
              <a:rPr lang="en-US" dirty="0" smtClean="0"/>
            </a:br>
            <a:r>
              <a:rPr lang="en-US" dirty="0" smtClean="0"/>
              <a:t>(June 6</a:t>
            </a:r>
            <a:r>
              <a:rPr lang="en-US" baseline="30000" dirty="0" smtClean="0"/>
              <a:t>th</a:t>
            </a:r>
            <a:r>
              <a:rPr lang="en-US" dirty="0" smtClean="0"/>
              <a:t>, 1944)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9257"/>
            <a:ext cx="4487333" cy="3603812"/>
          </a:xfrm>
        </p:spPr>
        <p:txBody>
          <a:bodyPr/>
          <a:lstStyle/>
          <a:p>
            <a:r>
              <a:rPr lang="en-US" dirty="0" smtClean="0"/>
              <a:t>7,000 ships, 100,000 soldiers, 23,000 paratroopers</a:t>
            </a:r>
          </a:p>
          <a:p>
            <a:r>
              <a:rPr lang="en-US" dirty="0" smtClean="0"/>
              <a:t>5 Beaches – Code-named “Utah”, </a:t>
            </a:r>
            <a:r>
              <a:rPr lang="en-US" b="1" dirty="0" smtClean="0"/>
              <a:t>“Omaha”</a:t>
            </a:r>
            <a:r>
              <a:rPr lang="en-US" dirty="0" smtClean="0"/>
              <a:t>, “Gold”, “Sword”, and “Juno”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7333" y="1886821"/>
            <a:ext cx="4656667" cy="456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8601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Private Ryan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5920"/>
            <a:ext cx="9144000" cy="55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96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5417"/>
            <a:ext cx="9144000" cy="60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2605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"/>
            <a:ext cx="7583488" cy="338847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Do Now: </a:t>
            </a:r>
            <a:r>
              <a:rPr lang="en-US" sz="4400" dirty="0"/>
              <a:t>Take out your Battle Packet – Complete the ‘Do Now’ for </a:t>
            </a:r>
            <a:r>
              <a:rPr lang="en-US" sz="4400" dirty="0" smtClean="0"/>
              <a:t>3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736621"/>
            <a:ext cx="7796771" cy="2007605"/>
          </a:xfrm>
        </p:spPr>
        <p:txBody>
          <a:bodyPr>
            <a:normAutofit/>
          </a:bodyPr>
          <a:lstStyle/>
          <a:p>
            <a:r>
              <a:rPr lang="en-US" b="1" dirty="0" smtClean="0"/>
              <a:t>Objective: </a:t>
            </a:r>
            <a:r>
              <a:rPr lang="en-US" b="1" dirty="0"/>
              <a:t>Students will be able to..(1) describe battle in the Pacific Theater (2) analyze a video for key </a:t>
            </a:r>
            <a:r>
              <a:rPr lang="en-US" b="1" dirty="0" smtClean="0"/>
              <a:t>information</a:t>
            </a:r>
          </a:p>
          <a:p>
            <a:endParaRPr lang="en-US" b="1" dirty="0"/>
          </a:p>
          <a:p>
            <a:r>
              <a:rPr lang="en-US" b="1" dirty="0" smtClean="0"/>
              <a:t>Homework: </a:t>
            </a:r>
            <a:r>
              <a:rPr lang="en-US" dirty="0" smtClean="0"/>
              <a:t>Keep working on project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6997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</a:t>
            </a:r>
            <a:r>
              <a:rPr lang="en-US" dirty="0" err="1" smtClean="0"/>
              <a:t>BAttles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 fontScale="92500"/>
          </a:bodyPr>
          <a:lstStyle/>
          <a:p>
            <a:pPr marL="1035050" lvl="2" indent="-457200">
              <a:buAutoNum type="alphaUcPeriod"/>
            </a:pPr>
            <a:r>
              <a:rPr lang="en-US" dirty="0" smtClean="0">
                <a:effectLst/>
              </a:rPr>
              <a:t>Fall </a:t>
            </a:r>
            <a:r>
              <a:rPr lang="en-US" dirty="0">
                <a:effectLst/>
              </a:rPr>
              <a:t>of the Philippines </a:t>
            </a:r>
            <a:endParaRPr lang="en-US" sz="2400" dirty="0">
              <a:effectLst/>
            </a:endParaRPr>
          </a:p>
          <a:p>
            <a:pPr marL="1035050" lvl="2" indent="-457200">
              <a:buAutoNum type="alphaUcPeriod"/>
            </a:pPr>
            <a:r>
              <a:rPr lang="en-US" dirty="0" smtClean="0">
                <a:effectLst/>
              </a:rPr>
              <a:t>Battle </a:t>
            </a:r>
            <a:r>
              <a:rPr lang="en-US" dirty="0">
                <a:effectLst/>
              </a:rPr>
              <a:t>of Midway </a:t>
            </a:r>
            <a:endParaRPr lang="en-US" sz="2400" dirty="0">
              <a:effectLst/>
            </a:endParaRPr>
          </a:p>
          <a:p>
            <a:pPr marL="1035050" lvl="2" indent="-457200">
              <a:buAutoNum type="alphaUcPeriod"/>
            </a:pPr>
            <a:r>
              <a:rPr lang="en-US" dirty="0" smtClean="0">
                <a:effectLst/>
              </a:rPr>
              <a:t>Stalingrad</a:t>
            </a:r>
            <a:endParaRPr lang="en-US" sz="2400" dirty="0">
              <a:effectLst/>
            </a:endParaRPr>
          </a:p>
          <a:p>
            <a:pPr marL="1035050" lvl="2" indent="-457200">
              <a:buAutoNum type="alphaUcPeriod"/>
            </a:pPr>
            <a:r>
              <a:rPr lang="en-US" dirty="0" smtClean="0">
                <a:effectLst/>
              </a:rPr>
              <a:t>D</a:t>
            </a:r>
            <a:r>
              <a:rPr lang="en-US" dirty="0">
                <a:effectLst/>
              </a:rPr>
              <a:t>-</a:t>
            </a:r>
            <a:r>
              <a:rPr lang="en-US" dirty="0" smtClean="0">
                <a:effectLst/>
              </a:rPr>
              <a:t>Day</a:t>
            </a:r>
          </a:p>
          <a:p>
            <a:pPr marL="1035050" lvl="2" indent="-457200">
              <a:buAutoNum type="alphaUcPeriod"/>
            </a:pPr>
            <a:endParaRPr lang="en-US" sz="2800" dirty="0" smtClean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______ “I said, to the people of the Philippines whence I came, I shall return. Tonight, I repeat those words: I shall return!”</a:t>
            </a:r>
            <a:endParaRPr lang="en-US" sz="2800" dirty="0" smtClean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______ </a:t>
            </a:r>
            <a:r>
              <a:rPr lang="en-US" dirty="0">
                <a:effectLst/>
              </a:rPr>
              <a:t>“Every man who set foot on Omaha Beach that day was a hero” </a:t>
            </a:r>
            <a:endParaRPr lang="en-US" sz="2800" dirty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effectLst/>
              </a:rPr>
              <a:t>______ This battle “put an end to the long period of Japanese offensive action” (Turning Point)</a:t>
            </a:r>
            <a:endParaRPr lang="en-US" sz="2800" dirty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effectLst/>
              </a:rPr>
              <a:t>______ “The street is no longer measured by meters but by corpses...”</a:t>
            </a:r>
            <a:endParaRPr lang="en-US" sz="28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0300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1-09 at 7.50.53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4678"/>
            <a:ext cx="9144000" cy="65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3657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292" y="224118"/>
            <a:ext cx="3848112" cy="113552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Island Hopping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20067"/>
            <a:ext cx="3601679" cy="42170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Pronged Attack</a:t>
            </a:r>
          </a:p>
          <a:p>
            <a:r>
              <a:rPr lang="en-US" sz="2800" dirty="0" smtClean="0"/>
              <a:t>Required beach landings (High </a:t>
            </a:r>
            <a:r>
              <a:rPr lang="en-US" sz="2800" dirty="0" smtClean="0">
                <a:solidFill>
                  <a:srgbClr val="333333"/>
                </a:solidFill>
              </a:rPr>
              <a:t>Casualties)</a:t>
            </a:r>
          </a:p>
          <a:p>
            <a:r>
              <a:rPr lang="en-US" sz="2800" dirty="0"/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Amphtrac</a:t>
            </a:r>
            <a:r>
              <a:rPr lang="en-US" sz="2800" dirty="0" smtClean="0"/>
              <a:t> Helped – “Alligator”, LVT, Amphibious Tractor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3889" y="0"/>
            <a:ext cx="3740111" cy="3003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1679" y="3003762"/>
            <a:ext cx="5542321" cy="38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761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Philippines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59058"/>
            <a:ext cx="3942892" cy="5098942"/>
          </a:xfrm>
        </p:spPr>
        <p:txBody>
          <a:bodyPr>
            <a:normAutofit/>
          </a:bodyPr>
          <a:lstStyle/>
          <a:p>
            <a:r>
              <a:rPr lang="en-US" dirty="0" smtClean="0"/>
              <a:t>US assembled enormous invasion force</a:t>
            </a:r>
          </a:p>
          <a:p>
            <a:r>
              <a:rPr lang="en-US" dirty="0" smtClean="0"/>
              <a:t>MacArthur makes triumphant return</a:t>
            </a:r>
          </a:p>
          <a:p>
            <a:r>
              <a:rPr lang="en-US" dirty="0" smtClean="0"/>
              <a:t>Battle of Leyte Gulf – Largest in Naval History</a:t>
            </a:r>
          </a:p>
          <a:p>
            <a:r>
              <a:rPr lang="en-US" b="1" dirty="0" smtClean="0">
                <a:solidFill>
                  <a:srgbClr val="40749B"/>
                </a:solidFill>
              </a:rPr>
              <a:t>Kamikaze</a:t>
            </a:r>
            <a:r>
              <a:rPr lang="en-US" dirty="0" smtClean="0"/>
              <a:t> Attacks – “Divide Wind” – Deliberately crash planes into ships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2453" y="1759058"/>
            <a:ext cx="4227233" cy="36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6876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Packet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section ‘B’ and ‘C’ of day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1223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Collapse of the Third Reich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3900820" cy="4114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Germany committing atrocities </a:t>
            </a:r>
          </a:p>
          <a:p>
            <a:pPr lvl="1"/>
            <a:r>
              <a:rPr lang="en-US" sz="2400" dirty="0" smtClean="0"/>
              <a:t>FDR – Fastest way to stop them is to defeat Germany</a:t>
            </a:r>
          </a:p>
          <a:p>
            <a:r>
              <a:rPr lang="en-US" sz="2400" dirty="0" smtClean="0"/>
              <a:t>Time to break out of Normandy</a:t>
            </a:r>
          </a:p>
          <a:p>
            <a:pPr lvl="1"/>
            <a:r>
              <a:rPr lang="en-US" sz="2400" b="1" dirty="0" smtClean="0"/>
              <a:t>Hedgerows – Several feet high dirt walls covered in shrubs</a:t>
            </a:r>
          </a:p>
          <a:p>
            <a:r>
              <a:rPr lang="en-US" sz="2400" dirty="0" smtClean="0"/>
              <a:t>Allies motored through France with help of resisters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5650" y="1600199"/>
            <a:ext cx="4455412" cy="363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0024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47677" cy="1417638"/>
          </a:xfrm>
        </p:spPr>
        <p:txBody>
          <a:bodyPr/>
          <a:lstStyle/>
          <a:p>
            <a:r>
              <a:rPr lang="en-US" sz="4000" b="1" dirty="0" smtClean="0"/>
              <a:t>The Battle of the Bulge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3963039" cy="47371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Hitler’s last stand – Try to cut off allied supply line</a:t>
            </a:r>
          </a:p>
          <a:p>
            <a:r>
              <a:rPr lang="en-US" sz="2400" dirty="0" smtClean="0"/>
              <a:t>Germany surrounded</a:t>
            </a:r>
          </a:p>
          <a:p>
            <a:r>
              <a:rPr lang="en-US" sz="2400" dirty="0" smtClean="0"/>
              <a:t>General Patton came in to save the day</a:t>
            </a:r>
          </a:p>
          <a:p>
            <a:r>
              <a:rPr lang="en-US" sz="2400" dirty="0" smtClean="0"/>
              <a:t>Germany took major casualties (100,000)</a:t>
            </a:r>
          </a:p>
          <a:p>
            <a:r>
              <a:rPr lang="en-US" sz="2400" dirty="0" smtClean="0"/>
              <a:t>Allies won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7677" y="508000"/>
            <a:ext cx="4896323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6367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44870"/>
          </a:xfrm>
        </p:spPr>
        <p:txBody>
          <a:bodyPr/>
          <a:lstStyle/>
          <a:p>
            <a:pPr algn="ctr"/>
            <a:r>
              <a:rPr lang="en-US" b="1" dirty="0" smtClean="0"/>
              <a:t>Allies attack from both sides</a:t>
            </a:r>
            <a:endParaRPr lang="en-US" b="1" dirty="0"/>
          </a:p>
        </p:txBody>
      </p:sp>
      <p:pic>
        <p:nvPicPr>
          <p:cNvPr id="4" name="Picture 3" descr="Screen Shot 2013-01-14 at 7.36.02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9724" y="1600200"/>
            <a:ext cx="591171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932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V-E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0" y="1600199"/>
            <a:ext cx="5333999" cy="50187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Allies SMASH through German defenses on the East and West</a:t>
            </a:r>
          </a:p>
          <a:p>
            <a:r>
              <a:rPr lang="en-US" sz="2800" dirty="0" smtClean="0"/>
              <a:t>April 30, 1945 – Hitler committed suicide</a:t>
            </a:r>
          </a:p>
          <a:p>
            <a:pPr lvl="1"/>
            <a:r>
              <a:rPr lang="en-US" sz="2800" dirty="0" smtClean="0"/>
              <a:t>His secretary took body outside and burned it</a:t>
            </a:r>
          </a:p>
          <a:p>
            <a:r>
              <a:rPr lang="en-US" sz="2800" dirty="0" smtClean="0"/>
              <a:t>March 8, 1945 – Unconditional German surrender (V-E Day: “Victory in Europe”)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79175"/>
            <a:ext cx="3810000" cy="513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119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77" y="1421168"/>
            <a:ext cx="4058365" cy="4766653"/>
          </a:xfrm>
        </p:spPr>
        <p:txBody>
          <a:bodyPr/>
          <a:lstStyle/>
          <a:p>
            <a:r>
              <a:rPr lang="en-US" dirty="0" smtClean="0"/>
              <a:t>Led by Fleet Admiral Chester Nimitz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Island-Hopping: </a:t>
            </a:r>
            <a:r>
              <a:rPr lang="en-US" dirty="0" smtClean="0">
                <a:solidFill>
                  <a:srgbClr val="333333"/>
                </a:solidFill>
              </a:rPr>
              <a:t>Moving from island to island inching closer to Japan</a:t>
            </a:r>
          </a:p>
          <a:p>
            <a:r>
              <a:rPr lang="en-US" dirty="0" smtClean="0">
                <a:solidFill>
                  <a:srgbClr val="333333"/>
                </a:solidFill>
              </a:rPr>
              <a:t>Predominantly naval and air battles</a:t>
            </a: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4203" y="1345920"/>
            <a:ext cx="4769797" cy="513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60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"/>
            <a:ext cx="7583488" cy="3388472"/>
          </a:xfrm>
        </p:spPr>
        <p:txBody>
          <a:bodyPr>
            <a:noAutofit/>
          </a:bodyPr>
          <a:lstStyle/>
          <a:p>
            <a:r>
              <a:rPr lang="en-US" b="1" dirty="0" smtClean="0"/>
              <a:t>Do Now: </a:t>
            </a:r>
            <a:r>
              <a:rPr lang="en-US" sz="5400" dirty="0"/>
              <a:t>Take out your Battle Packet </a:t>
            </a:r>
            <a:r>
              <a:rPr lang="en-US" sz="5400" dirty="0" smtClean="0"/>
              <a:t>and turn to day 4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118" y="3736621"/>
            <a:ext cx="8815293" cy="235937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Objective: </a:t>
            </a:r>
            <a:r>
              <a:rPr lang="en-US" sz="2800" b="1" dirty="0"/>
              <a:t>Students will be able to..(1) describe battle in the Pacific Theater (2) analyze a video for key </a:t>
            </a:r>
            <a:r>
              <a:rPr lang="en-US" sz="2800" b="1" dirty="0" smtClean="0"/>
              <a:t>information</a:t>
            </a:r>
          </a:p>
          <a:p>
            <a:endParaRPr lang="en-US" b="1" dirty="0"/>
          </a:p>
          <a:p>
            <a:r>
              <a:rPr lang="en-US" b="1" dirty="0" smtClean="0"/>
              <a:t>Homework: </a:t>
            </a:r>
            <a:r>
              <a:rPr lang="en-US" dirty="0" smtClean="0"/>
              <a:t>Start working on project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1064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 smtClean="0"/>
              <a:t>Time to Turn our full force on </a:t>
            </a:r>
            <a:r>
              <a:rPr lang="en-US" dirty="0" err="1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646" y="1509586"/>
            <a:ext cx="4228353" cy="5348413"/>
          </a:xfrm>
        </p:spPr>
        <p:txBody>
          <a:bodyPr/>
          <a:lstStyle/>
          <a:p>
            <a:r>
              <a:rPr lang="en-US" dirty="0" smtClean="0"/>
              <a:t>FDR Dies and Harry Truman takes over</a:t>
            </a:r>
          </a:p>
          <a:p>
            <a:endParaRPr lang="en-US" dirty="0"/>
          </a:p>
          <a:p>
            <a:r>
              <a:rPr lang="en-US" dirty="0" smtClean="0"/>
              <a:t>Germany surrenders a few weeks later</a:t>
            </a:r>
          </a:p>
          <a:p>
            <a:endParaRPr lang="en-US" dirty="0"/>
          </a:p>
          <a:p>
            <a:r>
              <a:rPr lang="en-US" dirty="0" smtClean="0"/>
              <a:t>Must now turn full attention on Japan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09585"/>
            <a:ext cx="4915646" cy="53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6319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82" y="62753"/>
            <a:ext cx="8113059" cy="1283167"/>
          </a:xfrm>
        </p:spPr>
        <p:txBody>
          <a:bodyPr/>
          <a:lstStyle/>
          <a:p>
            <a:r>
              <a:rPr lang="en-US" dirty="0" smtClean="0"/>
              <a:t>Battle of Iwo Jima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951" y="1828800"/>
            <a:ext cx="4780049" cy="5029200"/>
          </a:xfrm>
        </p:spPr>
        <p:txBody>
          <a:bodyPr/>
          <a:lstStyle/>
          <a:p>
            <a:r>
              <a:rPr lang="en-US" dirty="0" smtClean="0"/>
              <a:t>Famous landing on island</a:t>
            </a:r>
          </a:p>
          <a:p>
            <a:endParaRPr lang="en-US" dirty="0" smtClean="0"/>
          </a:p>
          <a:p>
            <a:r>
              <a:rPr lang="en-US" dirty="0" smtClean="0"/>
              <a:t>Horrible terrain and danger (7,000 US Marines Died)</a:t>
            </a:r>
          </a:p>
          <a:p>
            <a:endParaRPr lang="en-US" dirty="0" smtClean="0"/>
          </a:p>
          <a:p>
            <a:r>
              <a:rPr lang="en-US" dirty="0" smtClean="0"/>
              <a:t>Nimitz wrote that on Iwo Jima, “uncommon valor was a common virtue”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79176"/>
            <a:ext cx="4363952" cy="53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735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788147"/>
          </a:xfrm>
        </p:spPr>
        <p:txBody>
          <a:bodyPr/>
          <a:lstStyle/>
          <a:p>
            <a:r>
              <a:rPr lang="en-US" b="1" u="sng" dirty="0" smtClean="0"/>
              <a:t>Firebombing Japan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004" b="6004"/>
          <a:stretch>
            <a:fillRect/>
          </a:stretch>
        </p:blipFill>
        <p:spPr>
          <a:xfrm>
            <a:off x="0" y="3630706"/>
            <a:ext cx="4745962" cy="322729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0900"/>
            <a:ext cx="5030270" cy="3183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4824" y="1402628"/>
            <a:ext cx="4019176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dirty="0" smtClean="0">
                <a:solidFill>
                  <a:srgbClr val="3366FF"/>
                </a:solidFill>
              </a:rPr>
              <a:t>Napalm</a:t>
            </a:r>
            <a:r>
              <a:rPr lang="en-US" sz="2800" dirty="0" smtClean="0">
                <a:solidFill>
                  <a:schemeClr val="bg2"/>
                </a:solidFill>
              </a:rPr>
              <a:t> – Jellied Gasoline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Bombs were designed to start fires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Controversial – Civilians killed</a:t>
            </a:r>
          </a:p>
          <a:p>
            <a:endParaRPr lang="en-US" sz="2800" dirty="0" smtClean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Killed 80,000 people, 250,000 buildings, 67 cities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087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06" y="62753"/>
            <a:ext cx="8621059" cy="1283167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Victory in the Pacific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watch a video that shows footage of two major battles in the Pacific: </a:t>
            </a:r>
          </a:p>
          <a:p>
            <a:pPr lvl="1"/>
            <a:r>
              <a:rPr lang="en-US" dirty="0" smtClean="0"/>
              <a:t>Iwo Jima </a:t>
            </a:r>
          </a:p>
          <a:p>
            <a:pPr lvl="1"/>
            <a:r>
              <a:rPr lang="en-US" dirty="0" smtClean="0"/>
              <a:t>Okinawa </a:t>
            </a:r>
          </a:p>
          <a:p>
            <a:r>
              <a:rPr lang="en-US" dirty="0" smtClean="0"/>
              <a:t>In addition, this video will give you an insight into US and Japanese tactics of that theater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892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3552"/>
            <a:ext cx="4212942" cy="4615671"/>
          </a:xfrm>
        </p:spPr>
        <p:txBody>
          <a:bodyPr/>
          <a:lstStyle/>
          <a:p>
            <a:r>
              <a:rPr lang="en-US" dirty="0" smtClean="0"/>
              <a:t>Germany moving into Soviet Union</a:t>
            </a:r>
          </a:p>
          <a:p>
            <a:r>
              <a:rPr lang="en-US" dirty="0" smtClean="0"/>
              <a:t>Britain and US not ready to attack right away</a:t>
            </a:r>
          </a:p>
          <a:p>
            <a:r>
              <a:rPr lang="en-US" dirty="0" smtClean="0"/>
              <a:t>Types of fighting: </a:t>
            </a:r>
          </a:p>
          <a:p>
            <a:pPr lvl="1"/>
            <a:r>
              <a:rPr lang="en-US" dirty="0" smtClean="0"/>
              <a:t>Ground fighting</a:t>
            </a:r>
          </a:p>
          <a:p>
            <a:pPr lvl="1"/>
            <a:r>
              <a:rPr lang="en-US" dirty="0" smtClean="0"/>
              <a:t>Air attacks</a:t>
            </a:r>
          </a:p>
          <a:p>
            <a:pPr lvl="1"/>
            <a:r>
              <a:rPr lang="en-US" dirty="0" smtClean="0"/>
              <a:t>Sea battles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2942" y="1558180"/>
            <a:ext cx="4931057" cy="43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264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Battles Packet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44134"/>
            <a:ext cx="89647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chemeClr val="bg2"/>
                </a:solidFill>
              </a:rPr>
              <a:t>Over the next four days we will be looking at the battles of World War II</a:t>
            </a:r>
          </a:p>
          <a:p>
            <a:pPr marL="285750" indent="-285750">
              <a:buFont typeface="Arial"/>
              <a:buChar char="•"/>
            </a:pPr>
            <a:endParaRPr lang="en-US" sz="2400" b="1" dirty="0">
              <a:solidFill>
                <a:schemeClr val="bg2"/>
              </a:solidFill>
            </a:endParaRPr>
          </a:p>
          <a:p>
            <a:endParaRPr lang="en-US" sz="2400" b="1" dirty="0" smtClean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chemeClr val="bg2"/>
                </a:solidFill>
              </a:rPr>
              <a:t>Each Day you will work on specific tasks associated with those particular battles (Maps, videos, reading, pictures, etc.)</a:t>
            </a:r>
          </a:p>
          <a:p>
            <a:pPr marL="285750" indent="-285750">
              <a:buFont typeface="Arial"/>
              <a:buChar char="•"/>
            </a:pPr>
            <a:endParaRPr lang="en-US" sz="2400" b="1" dirty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b="1" dirty="0" smtClean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chemeClr val="bg2"/>
                </a:solidFill>
              </a:rPr>
              <a:t>This will be checked or collected on Friday</a:t>
            </a:r>
          </a:p>
          <a:p>
            <a:pPr marL="285750" indent="-285750">
              <a:buFont typeface="Arial"/>
              <a:buChar char="•"/>
            </a:pPr>
            <a:endParaRPr lang="en-US" sz="2400" b="1" dirty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chemeClr val="bg2"/>
                </a:solidFill>
              </a:rPr>
              <a:t>You are expected to finish anything you don’t get to that day for homework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96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Stalingrad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110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4589"/>
            <a:ext cx="9144000" cy="3283884"/>
          </a:xfrm>
        </p:spPr>
        <p:txBody>
          <a:bodyPr>
            <a:normAutofit/>
          </a:bodyPr>
          <a:lstStyle/>
          <a:p>
            <a:r>
              <a:rPr lang="en-US" b="1" dirty="0" smtClean="0"/>
              <a:t>Do Now: </a:t>
            </a:r>
            <a:r>
              <a:rPr lang="en-US" dirty="0" smtClean="0"/>
              <a:t>Take out your Battle Packet – Complete the ‘Do Now’ for day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1"/>
            <a:ext cx="5712179" cy="2063045"/>
          </a:xfrm>
        </p:spPr>
        <p:txBody>
          <a:bodyPr>
            <a:normAutofit/>
          </a:bodyPr>
          <a:lstStyle/>
          <a:p>
            <a:r>
              <a:rPr lang="en-US" dirty="0"/>
              <a:t>Objectives: Students will be able to...(1) explain the events surrounding D-Day and the events on that </a:t>
            </a:r>
            <a:r>
              <a:rPr lang="en-US" dirty="0" smtClean="0"/>
              <a:t>day</a:t>
            </a:r>
          </a:p>
          <a:p>
            <a:endParaRPr lang="en-US" dirty="0"/>
          </a:p>
          <a:p>
            <a:r>
              <a:rPr lang="en-US" b="1" dirty="0" smtClean="0"/>
              <a:t>Homework: </a:t>
            </a:r>
            <a:r>
              <a:rPr lang="en-US" dirty="0" smtClean="0"/>
              <a:t>Keep working on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128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74" y="1717089"/>
            <a:ext cx="3913294" cy="4400077"/>
          </a:xfrm>
        </p:spPr>
        <p:txBody>
          <a:bodyPr>
            <a:normAutofit/>
          </a:bodyPr>
          <a:lstStyle/>
          <a:p>
            <a:r>
              <a:rPr lang="en-US" dirty="0" smtClean="0"/>
              <a:t>Americans land in Sicily &amp; creates crisis</a:t>
            </a:r>
          </a:p>
          <a:p>
            <a:r>
              <a:rPr lang="en-US" dirty="0" smtClean="0"/>
              <a:t>King arrests Mussolini: </a:t>
            </a:r>
          </a:p>
          <a:p>
            <a:pPr lvl="1"/>
            <a:r>
              <a:rPr lang="en-US" dirty="0" smtClean="0"/>
              <a:t>“ My dear duce, it’s no longer any good. Italy has gone to bits. The soldiers don’t want to fight anymore. At this moment, you are the most hated man in Italy.”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0168" y="1871133"/>
            <a:ext cx="3915832" cy="380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88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 and Stalin</a:t>
            </a:r>
            <a:br>
              <a:rPr lang="en-US" dirty="0" smtClean="0"/>
            </a:br>
            <a:r>
              <a:rPr lang="en-US" dirty="0" smtClean="0"/>
              <a:t>Meeting at Tehran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333" y="2330924"/>
            <a:ext cx="4484446" cy="3603812"/>
          </a:xfrm>
        </p:spPr>
        <p:txBody>
          <a:bodyPr/>
          <a:lstStyle/>
          <a:p>
            <a:r>
              <a:rPr lang="en-US" dirty="0" smtClean="0"/>
              <a:t>Stalin agrees to: </a:t>
            </a:r>
          </a:p>
          <a:p>
            <a:pPr lvl="1"/>
            <a:r>
              <a:rPr lang="en-US" dirty="0" smtClean="0"/>
              <a:t>attack Germany if US invades in 1944</a:t>
            </a:r>
          </a:p>
          <a:p>
            <a:pPr lvl="1"/>
            <a:r>
              <a:rPr lang="en-US" dirty="0" smtClean="0"/>
              <a:t>break up Germany after the War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elp US with Japan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167" y="2158999"/>
            <a:ext cx="3704166" cy="347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51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1208</TotalTime>
  <Words>908</Words>
  <Application>Microsoft Office PowerPoint</Application>
  <PresentationFormat>On-screen Show (4:3)</PresentationFormat>
  <Paragraphs>128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Precedent</vt:lpstr>
      <vt:lpstr>Do Now: What were the two “Theaters” (Fronts) in world War II? </vt:lpstr>
      <vt:lpstr>Slide 2</vt:lpstr>
      <vt:lpstr>Pacific Theater</vt:lpstr>
      <vt:lpstr>European Theater</vt:lpstr>
      <vt:lpstr>Battles Packet</vt:lpstr>
      <vt:lpstr>Stalingrad Video</vt:lpstr>
      <vt:lpstr>Do Now: Take out your Battle Packet – Complete the ‘Do Now’ for day 2</vt:lpstr>
      <vt:lpstr>Italy</vt:lpstr>
      <vt:lpstr>US and Stalin Meeting at Tehran</vt:lpstr>
      <vt:lpstr>Slide 10</vt:lpstr>
      <vt:lpstr>Slide 11</vt:lpstr>
      <vt:lpstr>Slide 12</vt:lpstr>
      <vt:lpstr>Slide 13</vt:lpstr>
      <vt:lpstr>Slide 14</vt:lpstr>
      <vt:lpstr>Slide 15</vt:lpstr>
      <vt:lpstr>D-Day</vt:lpstr>
      <vt:lpstr>What had to happen…</vt:lpstr>
      <vt:lpstr>The Longest Day  (June 6th, 1944) </vt:lpstr>
      <vt:lpstr>Saving Private Ryan</vt:lpstr>
      <vt:lpstr>Do Now: Take out your Battle Packet – Complete the ‘Do Now’ for 3</vt:lpstr>
      <vt:lpstr>Major BAttles</vt:lpstr>
      <vt:lpstr>Slide 22</vt:lpstr>
      <vt:lpstr>Island Hopping</vt:lpstr>
      <vt:lpstr>Return to Philippines</vt:lpstr>
      <vt:lpstr>Battle Packet</vt:lpstr>
      <vt:lpstr>The Collapse of the Third Reich</vt:lpstr>
      <vt:lpstr>The Battle of the Bulge</vt:lpstr>
      <vt:lpstr>Allies attack from both sides</vt:lpstr>
      <vt:lpstr>V-E Day</vt:lpstr>
      <vt:lpstr>Do Now: Take out your Battle Packet and turn to day 4</vt:lpstr>
      <vt:lpstr>Time to Turn our full force on JApan</vt:lpstr>
      <vt:lpstr>Battle of Iwo Jima</vt:lpstr>
      <vt:lpstr>Firebombing Japan</vt:lpstr>
      <vt:lpstr>Victory in the Pacific </vt:lpstr>
    </vt:vector>
  </TitlesOfParts>
  <Company>Northeastern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What were the two “Theaters” (Fronts) in world War II?</dc:title>
  <dc:creator>Christopher Collison</dc:creator>
  <cp:lastModifiedBy>Administrator</cp:lastModifiedBy>
  <cp:revision>17</cp:revision>
  <dcterms:created xsi:type="dcterms:W3CDTF">2013-01-04T12:32:33Z</dcterms:created>
  <dcterms:modified xsi:type="dcterms:W3CDTF">2016-12-23T17:59:22Z</dcterms:modified>
</cp:coreProperties>
</file>