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14" r:id="rId2"/>
    <p:sldMasterId id="2147483717" r:id="rId3"/>
    <p:sldMasterId id="2147483720" r:id="rId4"/>
    <p:sldMasterId id="2147483721" r:id="rId5"/>
  </p:sldMasterIdLst>
  <p:notesMasterIdLst>
    <p:notesMasterId r:id="rId30"/>
  </p:notesMasterIdLst>
  <p:sldIdLst>
    <p:sldId id="256" r:id="rId6"/>
    <p:sldId id="257" r:id="rId7"/>
    <p:sldId id="258" r:id="rId8"/>
    <p:sldId id="259" r:id="rId9"/>
    <p:sldId id="262" r:id="rId10"/>
    <p:sldId id="263" r:id="rId11"/>
    <p:sldId id="265" r:id="rId12"/>
    <p:sldId id="267" r:id="rId13"/>
    <p:sldId id="268" r:id="rId14"/>
    <p:sldId id="270" r:id="rId15"/>
    <p:sldId id="273" r:id="rId16"/>
    <p:sldId id="276" r:id="rId17"/>
    <p:sldId id="320" r:id="rId18"/>
    <p:sldId id="322" r:id="rId19"/>
    <p:sldId id="324" r:id="rId20"/>
    <p:sldId id="326" r:id="rId21"/>
    <p:sldId id="327" r:id="rId22"/>
    <p:sldId id="330" r:id="rId23"/>
    <p:sldId id="332" r:id="rId24"/>
    <p:sldId id="331" r:id="rId25"/>
    <p:sldId id="333" r:id="rId26"/>
    <p:sldId id="328" r:id="rId27"/>
    <p:sldId id="329" r:id="rId28"/>
    <p:sldId id="260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The Oneida community (founded by John Humphrey Noyes)– opposite of the Shakers, “</a:t>
            </a:r>
            <a:r>
              <a:rPr lang="en-US" sz="1800" b="0" i="1" u="none" strike="noStrike" cap="none" baseline="0"/>
              <a:t>complex</a:t>
            </a:r>
            <a:r>
              <a:rPr lang="en-US" sz="1800" b="0" i="0" u="none" strike="noStrike" cap="none" baseline="0"/>
              <a:t> marriages and highly regulated group sex</a:t>
            </a:r>
            <a:br>
              <a:rPr lang="en-US" sz="1800" b="0" i="0" u="none" strike="noStrike" cap="none" baseline="0"/>
            </a:br>
            <a:r>
              <a:rPr lang="en-US" sz="1800" b="0" i="0" u="none" strike="noStrike" cap="none" baseline="0"/>
              <a:t>However men were not allowed to get women pregnant, only Noyes could do that.  Today the Oneida Silverware Company is all that is left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5" name="Shape 8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7" name="Shape 8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3" name="Shape 8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8" name="Shape 8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0" name="Shape 8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rPr>
              <a:t>Evangelical Protestantism was in line with the values of the early 1800s because it stressed the ability of everyone to bring about his or her salvation.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rPr>
              <a:t>It upheld the American belief in individualism. It also catered to a mass audience without social distinctions. The revivals reinforced the American belief in democracy and equality.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3809999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2514600"/>
            <a:ext cx="3809999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 rot="5400000">
            <a:off x="4705349" y="2343149"/>
            <a:ext cx="55626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5400000">
            <a:off x="742949" y="476249"/>
            <a:ext cx="55626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781299" y="419099"/>
            <a:ext cx="3581399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3809999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48200" y="2514600"/>
            <a:ext cx="3809999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7724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 rot="5400000">
            <a:off x="4705349" y="2343149"/>
            <a:ext cx="55626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 rot="5400000">
            <a:off x="742949" y="476249"/>
            <a:ext cx="55626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 rot="5400000">
            <a:off x="2781299" y="419099"/>
            <a:ext cx="3581399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3809999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648200" y="2514600"/>
            <a:ext cx="3809999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7724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ctrTitle"/>
          </p:nvPr>
        </p:nvSpPr>
        <p:spPr>
          <a:xfrm>
            <a:off x="1600200" y="1524000"/>
            <a:ext cx="6096000" cy="187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1"/>
          </p:nvPr>
        </p:nvSpPr>
        <p:spPr>
          <a:xfrm>
            <a:off x="1682750" y="4076700"/>
            <a:ext cx="5861050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5C4004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/>
          </p:nvPr>
        </p:nvSpPr>
        <p:spPr>
          <a:xfrm>
            <a:off x="1600200" y="1524000"/>
            <a:ext cx="6096000" cy="187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ubTitle" idx="1"/>
          </p:nvPr>
        </p:nvSpPr>
        <p:spPr>
          <a:xfrm>
            <a:off x="1682750" y="4076700"/>
            <a:ext cx="5861050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D9E1E8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7724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7724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7724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5C4004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7724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D9E1E8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762000" y="609600"/>
            <a:ext cx="7772400" cy="5562600"/>
          </a:xfrm>
          <a:prstGeom prst="rect">
            <a:avLst/>
          </a:prstGeom>
          <a:solidFill>
            <a:srgbClr val="000066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Georgia"/>
              <a:buNone/>
            </a:pPr>
            <a:r>
              <a:rPr lang="en-US" sz="5400" b="1" i="0" u="none" strike="noStrike" cap="none" baseline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“The Pursuit </a:t>
            </a:r>
            <a:br>
              <a:rPr lang="en-US" sz="5400" b="1" i="0" u="none" strike="noStrike" cap="none" baseline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5400" b="1" i="0" u="none" strike="noStrike" cap="none" baseline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of Perfection”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5400" b="1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</a:t>
            </a:r>
            <a:br>
              <a:rPr lang="en-US" sz="5400" b="1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5400" b="1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Antebellum </a:t>
            </a:r>
            <a:br>
              <a:rPr lang="en-US" sz="5400" b="1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5400" b="1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America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5400" b="1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1820 to 1860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/>
        </p:nvSpPr>
        <p:spPr>
          <a:xfrm>
            <a:off x="-1179512" y="-233203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04800"/>
            <a:ext cx="8153399" cy="6251574"/>
          </a:xfrm>
          <a:prstGeom prst="rect">
            <a:avLst/>
          </a:prstGeom>
          <a:noFill/>
          <a:ln w="76200" cap="rnd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8305799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480"/>
              </a:spcBef>
            </a:pPr>
            <a:r>
              <a:rPr lang="en-US" sz="4000" b="1" dirty="0" smtClean="0">
                <a:solidFill>
                  <a:srgbClr val="2E1700"/>
                </a:solidFill>
              </a:rPr>
              <a:t>Mormons – The Church of Jesus Christ of Latter-Day Saints</a:t>
            </a:r>
            <a:endParaRPr lang="en-US" sz="4000" b="1" dirty="0">
              <a:solidFill>
                <a:srgbClr val="2E1700"/>
              </a:solidFill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3581400" y="1219200"/>
            <a:ext cx="5562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While the Protestant revivals sought to reform individual sinners, others sought to remake society at large</a:t>
            </a:r>
          </a:p>
          <a:p>
            <a:pPr eaLnBrk="1" hangingPunct="1"/>
            <a:r>
              <a:rPr lang="en-US" sz="2400" dirty="0" smtClean="0"/>
              <a:t>Joseph </a:t>
            </a:r>
            <a:r>
              <a:rPr lang="en-US" sz="2400" dirty="0" smtClean="0"/>
              <a:t>Smith 1830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NY to OH to MO to IL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Murdered by mob in IL</a:t>
            </a:r>
          </a:p>
          <a:p>
            <a:pPr eaLnBrk="1" hangingPunct="1"/>
            <a:r>
              <a:rPr lang="en-US" sz="2400" dirty="0" smtClean="0"/>
              <a:t>Brigham Young leads to Utah</a:t>
            </a:r>
          </a:p>
          <a:p>
            <a:pPr eaLnBrk="1" hangingPunct="1"/>
            <a:r>
              <a:rPr lang="en-US" sz="2400" dirty="0" smtClean="0"/>
              <a:t>Practice cooperative socialism</a:t>
            </a:r>
          </a:p>
          <a:p>
            <a:pPr eaLnBrk="1" hangingPunct="1"/>
            <a:r>
              <a:rPr lang="en-US" sz="2400" dirty="0" smtClean="0"/>
              <a:t>Practices Polygamy</a:t>
            </a: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447800"/>
            <a:ext cx="2287587" cy="3048000"/>
          </a:xfrm>
          <a:prstGeom prst="rect">
            <a:avLst/>
          </a:prstGeom>
          <a:noFill/>
          <a:ln w="5715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5" name="Shape 405"/>
          <p:cNvSpPr txBox="1"/>
          <p:nvPr/>
        </p:nvSpPr>
        <p:spPr>
          <a:xfrm>
            <a:off x="762000" y="4267200"/>
            <a:ext cx="7543800" cy="2671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 dirty="0">
              <a:solidFill>
                <a:srgbClr val="2E17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/>
        </p:nvSpPr>
        <p:spPr>
          <a:xfrm>
            <a:off x="-3338512" y="-233203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43434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1700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 dirty="0" smtClean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The Shakers </a:t>
            </a:r>
            <a:endParaRPr lang="en-US" sz="6000" b="1" i="0" u="none" strike="noStrike" cap="none" baseline="0" dirty="0">
              <a:solidFill>
                <a:srgbClr val="2E1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762000" y="2133600"/>
            <a:ext cx="7619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00100" marR="0" lvl="1" indent="-3429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 dirty="0" smtClean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Ann </a:t>
            </a:r>
            <a:r>
              <a:rPr lang="en-US" sz="24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Lee – 1774 </a:t>
            </a:r>
          </a:p>
          <a:p>
            <a:pPr marL="800100" marR="0" lvl="1" indent="-3429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The Shakers used dancing as a worship practice</a:t>
            </a:r>
          </a:p>
          <a:p>
            <a:pPr marL="800100" marR="0" lvl="1" indent="-3429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 dirty="0" smtClean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Lacking </a:t>
            </a:r>
            <a:r>
              <a:rPr lang="en-US" sz="24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any natural increase, membership began to decline after 1850, from a peak </a:t>
            </a:r>
            <a:br>
              <a:rPr lang="en-US" sz="24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of about 6000 members</a:t>
            </a:r>
          </a:p>
        </p:txBody>
      </p:sp>
      <p:pic>
        <p:nvPicPr>
          <p:cNvPr id="760" name="Shape 7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228601"/>
            <a:ext cx="3276600" cy="2133600"/>
          </a:xfrm>
          <a:prstGeom prst="rect">
            <a:avLst/>
          </a:prstGeom>
          <a:noFill/>
          <a:ln w="762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Shape 7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736725"/>
            <a:ext cx="5791200" cy="3978274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75" name="Shape 775"/>
          <p:cNvSpPr txBox="1"/>
          <p:nvPr/>
        </p:nvSpPr>
        <p:spPr>
          <a:xfrm>
            <a:off x="838200" y="639762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Shaker Meeting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86105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1700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Utopian Communities</a:t>
            </a:r>
          </a:p>
        </p:txBody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The Oneida Community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Brook Farm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New Harmony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Transcendentalists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/>
        </p:nvSpPr>
        <p:spPr>
          <a:xfrm>
            <a:off x="762000" y="228600"/>
            <a:ext cx="7772400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Oneida Community</a:t>
            </a:r>
            <a:br>
              <a:rPr lang="en-US" sz="44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York, 1848</a:t>
            </a:r>
          </a:p>
        </p:txBody>
      </p:sp>
      <p:sp>
        <p:nvSpPr>
          <p:cNvPr id="807" name="Shape 807"/>
          <p:cNvSpPr txBox="1"/>
          <p:nvPr/>
        </p:nvSpPr>
        <p:spPr>
          <a:xfrm>
            <a:off x="152400" y="5486400"/>
            <a:ext cx="4495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2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John Humphrey Noyes</a:t>
            </a:r>
            <a:br>
              <a:rPr lang="en-US" sz="22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(1811-1886)</a:t>
            </a:r>
          </a:p>
        </p:txBody>
      </p:sp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 b="6382"/>
          <a:stretch/>
        </p:blipFill>
        <p:spPr>
          <a:xfrm>
            <a:off x="914400" y="1524000"/>
            <a:ext cx="2916236" cy="3886200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09" name="Shape 809"/>
          <p:cNvSpPr txBox="1"/>
          <p:nvPr/>
        </p:nvSpPr>
        <p:spPr>
          <a:xfrm>
            <a:off x="4267200" y="1676400"/>
            <a:ext cx="45720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➢"/>
            </a:pPr>
            <a:r>
              <a:rPr lang="en-US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Millenarianism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--&gt; the 2</a:t>
            </a:r>
            <a:r>
              <a:rPr lang="en-US" sz="2400" b="1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coming of Christ had</a:t>
            </a:r>
            <a:b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already occurred.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x="4267200" y="3152775"/>
            <a:ext cx="45720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➢"/>
            </a:pPr>
            <a:r>
              <a:rPr lang="en-US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Humans were no longer</a:t>
            </a:r>
            <a:b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obliged to follow the moral</a:t>
            </a:r>
            <a:b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rules of the past.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x="5181600" y="4524375"/>
            <a:ext cx="37338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residents married</a:t>
            </a:r>
            <a:b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to each other.</a:t>
            </a:r>
          </a:p>
        </p:txBody>
      </p:sp>
      <p:sp>
        <p:nvSpPr>
          <p:cNvPr id="812" name="Shape 812"/>
          <p:cNvSpPr txBox="1"/>
          <p:nvPr/>
        </p:nvSpPr>
        <p:spPr>
          <a:xfrm>
            <a:off x="5181600" y="5394325"/>
            <a:ext cx="35052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carefully regulated</a:t>
            </a:r>
            <a:b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“free love.”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Shape 8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737" y="1662111"/>
            <a:ext cx="2633661" cy="3748087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8" name="Shape 8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1600200"/>
            <a:ext cx="4190999" cy="3357562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" name="Shape 819"/>
          <p:cNvSpPr txBox="1"/>
          <p:nvPr/>
        </p:nvSpPr>
        <p:spPr>
          <a:xfrm>
            <a:off x="4343400" y="5105400"/>
            <a:ext cx="43434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Brook Farm</a:t>
            </a:r>
            <a:br>
              <a:rPr lang="en-US" sz="28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West Roxbury, MA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x="457200" y="457200"/>
            <a:ext cx="8001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George Ripley</a:t>
            </a:r>
            <a:r>
              <a:rPr lang="en-US" sz="4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(1802-1880)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/>
          <p:nvPr/>
        </p:nvSpPr>
        <p:spPr>
          <a:xfrm>
            <a:off x="838200" y="34925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Robert Owen</a:t>
            </a:r>
            <a: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(1771-1858)</a:t>
            </a:r>
          </a:p>
        </p:txBody>
      </p:sp>
      <p:pic>
        <p:nvPicPr>
          <p:cNvPr id="852" name="Shape 8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625" y="1295400"/>
            <a:ext cx="5238750" cy="3505200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53" name="Shape 853"/>
          <p:cNvSpPr txBox="1"/>
          <p:nvPr/>
        </p:nvSpPr>
        <p:spPr>
          <a:xfrm>
            <a:off x="2514600" y="5105400"/>
            <a:ext cx="4267199" cy="588962"/>
          </a:xfrm>
          <a:prstGeom prst="rect">
            <a:avLst/>
          </a:prstGeom>
          <a:solidFill>
            <a:srgbClr val="000066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Utopian Socialist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x="2133600" y="5867400"/>
            <a:ext cx="49530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“Village of Cooperation”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/>
          <p:nvPr/>
        </p:nvSpPr>
        <p:spPr>
          <a:xfrm>
            <a:off x="3505200" y="792162"/>
            <a:ext cx="52577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Harmony, IN</a:t>
            </a:r>
          </a:p>
        </p:txBody>
      </p:sp>
      <p:pic>
        <p:nvPicPr>
          <p:cNvPr id="868" name="Shape 8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642937"/>
            <a:ext cx="3124199" cy="2673350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69" name="Shape 8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092325"/>
            <a:ext cx="3429000" cy="3222625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70" name="Shape 8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600" y="3624262"/>
            <a:ext cx="3276600" cy="2817812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901700" y="628650"/>
            <a:ext cx="7340600" cy="928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1E8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rgbClr val="D9E1E8"/>
                </a:solidFill>
                <a:latin typeface="Arial"/>
                <a:ea typeface="Arial"/>
                <a:cs typeface="Arial"/>
                <a:sym typeface="Arial"/>
              </a:rPr>
              <a:t>The Age of Reform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3819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1E8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D9E1E8"/>
                </a:solidFill>
                <a:latin typeface="Arial"/>
                <a:ea typeface="Arial"/>
                <a:cs typeface="Arial"/>
                <a:sym typeface="Arial"/>
              </a:rPr>
              <a:t>Reasons: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9E1E8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rgbClr val="D9E1E8"/>
                </a:solidFill>
                <a:latin typeface="Arial"/>
                <a:ea typeface="Arial"/>
                <a:cs typeface="Arial"/>
                <a:sym typeface="Arial"/>
              </a:rPr>
              <a:t>The Great Awakening sparked interest that the individual could control their destiny and that “good deeds” will make the nation a better place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9E1E8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rgbClr val="D9E1E8"/>
                </a:solidFill>
                <a:latin typeface="Arial"/>
                <a:ea typeface="Arial"/>
                <a:cs typeface="Arial"/>
                <a:sym typeface="Arial"/>
              </a:rPr>
              <a:t>The middle-class feel that they should be models of behavior for the “unmannered and ill-behaved”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9E1E8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rgbClr val="D9E1E8"/>
                </a:solidFill>
                <a:latin typeface="Arial"/>
                <a:ea typeface="Arial"/>
                <a:cs typeface="Arial"/>
                <a:sym typeface="Arial"/>
              </a:rPr>
              <a:t>Finally, women are driving forces for reform because they are no longer kept at home and now have a voice (predominantly in the church)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/>
          <p:nvPr/>
        </p:nvSpPr>
        <p:spPr>
          <a:xfrm>
            <a:off x="457200" y="304800"/>
            <a:ext cx="8381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Original Plans for New Harmony, IN</a:t>
            </a:r>
          </a:p>
        </p:txBody>
      </p:sp>
      <p:pic>
        <p:nvPicPr>
          <p:cNvPr id="860" name="Shape 8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066800"/>
            <a:ext cx="6324600" cy="3046411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61" name="Shape 8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4343400"/>
            <a:ext cx="4953000" cy="1517650"/>
          </a:xfrm>
          <a:prstGeom prst="rect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62" name="Shape 862"/>
          <p:cNvSpPr txBox="1"/>
          <p:nvPr/>
        </p:nvSpPr>
        <p:spPr>
          <a:xfrm>
            <a:off x="685800" y="5943600"/>
            <a:ext cx="77724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 Harmony in 1832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rgbClr val="000066"/>
            </a:gs>
            <a:gs pos="100000">
              <a:schemeClr val="dk1"/>
            </a:gs>
          </a:gsLst>
          <a:lin ang="18899999" scaled="0"/>
        </a:gra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Shape 8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/>
        </p:nvSpPr>
        <p:spPr>
          <a:xfrm>
            <a:off x="1295400" y="304800"/>
            <a:ext cx="6629400" cy="1447800"/>
          </a:xfrm>
          <a:prstGeom prst="rect">
            <a:avLst/>
          </a:prstGeom>
          <a:solidFill>
            <a:srgbClr val="000066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Transcendentalism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Shape 826"/>
          <p:cNvSpPr txBox="1"/>
          <p:nvPr/>
        </p:nvSpPr>
        <p:spPr>
          <a:xfrm>
            <a:off x="685800" y="2438400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e"/>
            </a:pPr>
            <a:r>
              <a:rPr lang="en-US" sz="32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“Liberation from </a:t>
            </a:r>
            <a:r>
              <a:rPr lang="en-US" sz="32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understanding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b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the cultivation of </a:t>
            </a:r>
            <a:r>
              <a:rPr lang="en-US" sz="32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reasoning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.”</a:t>
            </a:r>
          </a:p>
        </p:txBody>
      </p:sp>
      <p:sp>
        <p:nvSpPr>
          <p:cNvPr id="827" name="Shape 827"/>
          <p:cNvSpPr txBox="1"/>
          <p:nvPr/>
        </p:nvSpPr>
        <p:spPr>
          <a:xfrm>
            <a:off x="685800" y="3886200"/>
            <a:ext cx="7772400" cy="204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e"/>
            </a:pPr>
            <a:r>
              <a:rPr lang="en-US" sz="32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“Transcend” the limits of intellect </a:t>
            </a:r>
            <a:b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and allow the </a:t>
            </a:r>
            <a:r>
              <a:rPr lang="en-US" sz="32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emotions</a:t>
            </a:r>
            <a: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 SOUL,</a:t>
            </a:r>
            <a:b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to create an original relationship</a:t>
            </a:r>
            <a:b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with the Universe.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/>
        </p:nvSpPr>
        <p:spPr>
          <a:xfrm>
            <a:off x="457200" y="457200"/>
            <a:ext cx="8229600" cy="1260474"/>
          </a:xfrm>
          <a:prstGeom prst="rect">
            <a:avLst/>
          </a:prstGeom>
          <a:solidFill>
            <a:srgbClr val="000066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Transcendentalist Intellectuals/Writers</a:t>
            </a: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Concord, MA</a:t>
            </a:r>
          </a:p>
        </p:txBody>
      </p:sp>
      <p:cxnSp>
        <p:nvCxnSpPr>
          <p:cNvPr id="833" name="Shape 833"/>
          <p:cNvCxnSpPr/>
          <p:nvPr/>
        </p:nvCxnSpPr>
        <p:spPr>
          <a:xfrm flipH="1">
            <a:off x="2514599" y="1752600"/>
            <a:ext cx="381000" cy="990599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834" name="Shape 834"/>
          <p:cNvSpPr/>
          <p:nvPr/>
        </p:nvSpPr>
        <p:spPr>
          <a:xfrm>
            <a:off x="1143000" y="2743200"/>
            <a:ext cx="2209799" cy="13715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Ralph Waldo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Emerson</a:t>
            </a:r>
          </a:p>
        </p:txBody>
      </p:sp>
      <p:cxnSp>
        <p:nvCxnSpPr>
          <p:cNvPr id="835" name="Shape 835"/>
          <p:cNvCxnSpPr/>
          <p:nvPr/>
        </p:nvCxnSpPr>
        <p:spPr>
          <a:xfrm>
            <a:off x="6172200" y="1752600"/>
            <a:ext cx="381000" cy="990599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836" name="Shape 836"/>
          <p:cNvSpPr/>
          <p:nvPr/>
        </p:nvSpPr>
        <p:spPr>
          <a:xfrm>
            <a:off x="5562600" y="2743200"/>
            <a:ext cx="2209799" cy="13715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Henry David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Thoreau</a:t>
            </a:r>
          </a:p>
        </p:txBody>
      </p:sp>
      <p:cxnSp>
        <p:nvCxnSpPr>
          <p:cNvPr id="837" name="Shape 837"/>
          <p:cNvCxnSpPr/>
          <p:nvPr/>
        </p:nvCxnSpPr>
        <p:spPr>
          <a:xfrm flipH="1">
            <a:off x="1066800" y="4038600"/>
            <a:ext cx="609599" cy="457200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838" name="Shape 838"/>
          <p:cNvSpPr txBox="1"/>
          <p:nvPr/>
        </p:nvSpPr>
        <p:spPr>
          <a:xfrm>
            <a:off x="0" y="4495800"/>
            <a:ext cx="1904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000" b="1" i="1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Nature</a:t>
            </a:r>
            <a:br>
              <a:rPr lang="en-US" sz="2000" b="1" i="1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(1832)</a:t>
            </a:r>
          </a:p>
        </p:txBody>
      </p:sp>
      <p:cxnSp>
        <p:nvCxnSpPr>
          <p:cNvPr id="839" name="Shape 839"/>
          <p:cNvCxnSpPr/>
          <p:nvPr/>
        </p:nvCxnSpPr>
        <p:spPr>
          <a:xfrm flipH="1">
            <a:off x="5257800" y="4038600"/>
            <a:ext cx="838199" cy="609599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840" name="Shape 840"/>
          <p:cNvSpPr txBox="1"/>
          <p:nvPr/>
        </p:nvSpPr>
        <p:spPr>
          <a:xfrm>
            <a:off x="4267200" y="4664075"/>
            <a:ext cx="1904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000" b="1" i="1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Walden</a:t>
            </a:r>
            <a:br>
              <a:rPr lang="en-US" sz="2000" b="1" i="1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(1854)</a:t>
            </a:r>
          </a:p>
        </p:txBody>
      </p:sp>
      <p:cxnSp>
        <p:nvCxnSpPr>
          <p:cNvPr id="841" name="Shape 841"/>
          <p:cNvCxnSpPr/>
          <p:nvPr/>
        </p:nvCxnSpPr>
        <p:spPr>
          <a:xfrm>
            <a:off x="7162800" y="4038600"/>
            <a:ext cx="381000" cy="533399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842" name="Shape 842"/>
          <p:cNvSpPr txBox="1"/>
          <p:nvPr/>
        </p:nvSpPr>
        <p:spPr>
          <a:xfrm>
            <a:off x="6172200" y="4495800"/>
            <a:ext cx="266699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000" b="1" i="1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Resistance to Civil Disobedience</a:t>
            </a:r>
            <a:br>
              <a:rPr lang="en-US" sz="2000" b="1" i="1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(1849)</a:t>
            </a:r>
          </a:p>
        </p:txBody>
      </p:sp>
      <p:cxnSp>
        <p:nvCxnSpPr>
          <p:cNvPr id="843" name="Shape 843"/>
          <p:cNvCxnSpPr/>
          <p:nvPr/>
        </p:nvCxnSpPr>
        <p:spPr>
          <a:xfrm>
            <a:off x="2667000" y="4114800"/>
            <a:ext cx="457200" cy="609599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844" name="Shape 844"/>
          <p:cNvSpPr txBox="1"/>
          <p:nvPr/>
        </p:nvSpPr>
        <p:spPr>
          <a:xfrm>
            <a:off x="2057400" y="4648200"/>
            <a:ext cx="23622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000" b="1" i="1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Self-Reliance</a:t>
            </a:r>
            <a:r>
              <a:rPr lang="en-US" sz="20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(1841)</a:t>
            </a:r>
          </a:p>
        </p:txBody>
      </p:sp>
      <p:cxnSp>
        <p:nvCxnSpPr>
          <p:cNvPr id="845" name="Shape 845"/>
          <p:cNvCxnSpPr/>
          <p:nvPr/>
        </p:nvCxnSpPr>
        <p:spPr>
          <a:xfrm>
            <a:off x="2133600" y="4114800"/>
            <a:ext cx="0" cy="1524000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846" name="Shape 846"/>
          <p:cNvSpPr txBox="1"/>
          <p:nvPr/>
        </p:nvSpPr>
        <p:spPr>
          <a:xfrm>
            <a:off x="1066800" y="5638800"/>
            <a:ext cx="23622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lang="en-US" sz="20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“The American Scholar” </a:t>
            </a:r>
            <a:r>
              <a:rPr lang="en-US" sz="2000" b="1" i="1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i="0" u="none" strike="noStrike" cap="none" baseline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(1837)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76200" y="76200"/>
            <a:ext cx="8991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Second Great Awakening</a:t>
            </a:r>
          </a:p>
        </p:txBody>
      </p:sp>
      <p:cxnSp>
        <p:nvCxnSpPr>
          <p:cNvPr id="302" name="Shape 302"/>
          <p:cNvCxnSpPr/>
          <p:nvPr/>
        </p:nvCxnSpPr>
        <p:spPr>
          <a:xfrm>
            <a:off x="4572000" y="1828800"/>
            <a:ext cx="0" cy="457200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303" name="Shape 303"/>
          <p:cNvSpPr txBox="1"/>
          <p:nvPr/>
        </p:nvSpPr>
        <p:spPr>
          <a:xfrm>
            <a:off x="1828800" y="2286000"/>
            <a:ext cx="5562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“Spiritual Reform From Within”</a:t>
            </a:r>
            <a:br>
              <a:rPr lang="en-US" sz="24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[Religious Revivalism]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4572000" y="3048000"/>
            <a:ext cx="0" cy="381000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305" name="Shape 305"/>
          <p:cNvSpPr txBox="1"/>
          <p:nvPr/>
        </p:nvSpPr>
        <p:spPr>
          <a:xfrm>
            <a:off x="1752600" y="3429000"/>
            <a:ext cx="57912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Social Reforms &amp; Redefining the Ideal of Equality</a:t>
            </a:r>
          </a:p>
        </p:txBody>
      </p:sp>
      <p:cxnSp>
        <p:nvCxnSpPr>
          <p:cNvPr id="306" name="Shape 306"/>
          <p:cNvCxnSpPr/>
          <p:nvPr/>
        </p:nvCxnSpPr>
        <p:spPr>
          <a:xfrm flipH="1">
            <a:off x="1676399" y="4191000"/>
            <a:ext cx="914400" cy="304799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307" name="Shape 307"/>
          <p:cNvSpPr/>
          <p:nvPr/>
        </p:nvSpPr>
        <p:spPr>
          <a:xfrm>
            <a:off x="533400" y="4572000"/>
            <a:ext cx="1904999" cy="990599"/>
          </a:xfrm>
          <a:prstGeom prst="ellipse">
            <a:avLst/>
          </a:prstGeom>
          <a:solidFill>
            <a:srgbClr val="C9E8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685800" y="4891087"/>
            <a:ext cx="1600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Temperance</a:t>
            </a:r>
          </a:p>
        </p:txBody>
      </p:sp>
      <p:cxnSp>
        <p:nvCxnSpPr>
          <p:cNvPr id="309" name="Shape 309"/>
          <p:cNvCxnSpPr/>
          <p:nvPr/>
        </p:nvCxnSpPr>
        <p:spPr>
          <a:xfrm flipH="1">
            <a:off x="2971799" y="4267200"/>
            <a:ext cx="457200" cy="1143000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310" name="Shape 310"/>
          <p:cNvSpPr/>
          <p:nvPr/>
        </p:nvSpPr>
        <p:spPr>
          <a:xfrm>
            <a:off x="1981200" y="5486400"/>
            <a:ext cx="1904999" cy="990599"/>
          </a:xfrm>
          <a:prstGeom prst="ellipse">
            <a:avLst/>
          </a:prstGeom>
          <a:solidFill>
            <a:srgbClr val="C9E8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2057400" y="5607050"/>
            <a:ext cx="18288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Asylum &amp;</a:t>
            </a:r>
            <a:b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Penal Reform</a:t>
            </a:r>
          </a:p>
        </p:txBody>
      </p:sp>
      <p:cxnSp>
        <p:nvCxnSpPr>
          <p:cNvPr id="312" name="Shape 312"/>
          <p:cNvCxnSpPr/>
          <p:nvPr/>
        </p:nvCxnSpPr>
        <p:spPr>
          <a:xfrm>
            <a:off x="4572000" y="4267200"/>
            <a:ext cx="0" cy="304799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313" name="Shape 313"/>
          <p:cNvSpPr/>
          <p:nvPr/>
        </p:nvSpPr>
        <p:spPr>
          <a:xfrm>
            <a:off x="6781800" y="4572000"/>
            <a:ext cx="1904999" cy="990599"/>
          </a:xfrm>
          <a:prstGeom prst="ellipse">
            <a:avLst/>
          </a:prstGeom>
          <a:solidFill>
            <a:srgbClr val="C9E8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6934200" y="4876800"/>
            <a:ext cx="1600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</a:p>
        </p:txBody>
      </p:sp>
      <p:cxnSp>
        <p:nvCxnSpPr>
          <p:cNvPr id="315" name="Shape 315"/>
          <p:cNvCxnSpPr/>
          <p:nvPr/>
        </p:nvCxnSpPr>
        <p:spPr>
          <a:xfrm>
            <a:off x="5943600" y="4267200"/>
            <a:ext cx="228600" cy="1143000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316" name="Shape 316"/>
          <p:cNvSpPr/>
          <p:nvPr/>
        </p:nvSpPr>
        <p:spPr>
          <a:xfrm>
            <a:off x="5257800" y="5486400"/>
            <a:ext cx="1904999" cy="990599"/>
          </a:xfrm>
          <a:prstGeom prst="ellipse">
            <a:avLst/>
          </a:prstGeom>
          <a:solidFill>
            <a:srgbClr val="C9E8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5410200" y="5638800"/>
            <a:ext cx="16001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Women’s Rights</a:t>
            </a:r>
          </a:p>
        </p:txBody>
      </p:sp>
      <p:cxnSp>
        <p:nvCxnSpPr>
          <p:cNvPr id="318" name="Shape 318"/>
          <p:cNvCxnSpPr/>
          <p:nvPr/>
        </p:nvCxnSpPr>
        <p:spPr>
          <a:xfrm>
            <a:off x="6553200" y="4191000"/>
            <a:ext cx="914400" cy="304799"/>
          </a:xfrm>
          <a:prstGeom prst="straightConnector1">
            <a:avLst/>
          </a:prstGeom>
          <a:noFill/>
          <a:ln w="28575" cap="rnd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319" name="Shape 319"/>
          <p:cNvSpPr/>
          <p:nvPr/>
        </p:nvSpPr>
        <p:spPr>
          <a:xfrm>
            <a:off x="3657600" y="4648200"/>
            <a:ext cx="1904999" cy="990599"/>
          </a:xfrm>
          <a:prstGeom prst="ellipse">
            <a:avLst/>
          </a:prstGeom>
          <a:solidFill>
            <a:srgbClr val="C9E8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3810000" y="4967287"/>
            <a:ext cx="1600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Abolitionism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0" y="914400"/>
            <a:ext cx="9144000" cy="866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Ante-Bellum—1820 to 1860</a:t>
            </a:r>
          </a:p>
          <a:p>
            <a:pPr marL="914400" marR="0" lvl="1" indent="-4572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Romantic age </a:t>
            </a:r>
          </a:p>
          <a:p>
            <a:pPr marL="1371600" marR="0" lvl="2" indent="-4572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Reformers pointed out the inequality in society</a:t>
            </a:r>
          </a:p>
          <a:p>
            <a:pPr marL="1371600" marR="0" lvl="2" indent="-4572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Industrialization vs. progress in human rights</a:t>
            </a:r>
          </a:p>
          <a:p>
            <a:pPr marL="1371600" marR="0" lvl="2" indent="-4572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Primarily a Northern movement</a:t>
            </a:r>
          </a:p>
          <a:p>
            <a:pPr marL="1828800" marR="0" lvl="3" indent="-4572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Southerners refused reforms to protect slavery</a:t>
            </a:r>
          </a:p>
          <a:p>
            <a:pPr marL="914400" marR="0" lvl="1" indent="-4572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Educated society through </a:t>
            </a:r>
          </a:p>
          <a:p>
            <a:pPr marL="1371600" marR="0" lvl="2" indent="-457200" algn="l" rtl="0">
              <a:lnSpc>
                <a:spcPct val="7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newspaper and </a:t>
            </a:r>
            <a:r>
              <a:rPr lang="en-US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public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meetings</a:t>
            </a:r>
          </a:p>
          <a:p>
            <a:pPr marL="914400" marR="0" lvl="1" indent="-457200" algn="l" rtl="0">
              <a:lnSpc>
                <a:spcPct val="7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</a:p>
          <a:p>
            <a:pPr marL="914400" marR="0" lvl="1" indent="-304800" algn="l" rtl="0">
              <a:lnSpc>
                <a:spcPct val="7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3048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048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048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048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04800" algn="l" rtl="0">
              <a:lnSpc>
                <a:spcPct val="7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457200" y="152400"/>
            <a:ext cx="8458200" cy="5714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>
                  <a:solidFill>
                    <a:srgbClr val="99CCFF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Arial"/>
              </a:rPr>
              <a:t>AGE OF REFORM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0" y="625475"/>
            <a:ext cx="9144000" cy="5551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2. 2</a:t>
            </a:r>
            <a:r>
              <a:rPr lang="en-US" sz="2400" b="1" i="0" u="none" strike="noStrike" cap="none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nd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Great Awakening---1820’s to 1840’s</a:t>
            </a:r>
          </a:p>
          <a:p>
            <a:pPr marL="914400" marR="0" lvl="2" indent="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Rise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Unitarians---believed in a God of love </a:t>
            </a:r>
          </a:p>
          <a:p>
            <a:pPr marL="914400" marR="0" lvl="2" indent="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heaven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through good works and helping others</a:t>
            </a:r>
          </a:p>
          <a:p>
            <a:pPr marL="914400" marR="0" lvl="2" indent="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 conscience = social gospel  </a:t>
            </a:r>
          </a:p>
          <a:p>
            <a:pPr marL="1371600" marR="0" lvl="3" indent="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apply Christ’s teachings to bettering society</a:t>
            </a:r>
          </a:p>
          <a:p>
            <a:pPr marL="914400" marR="0" lvl="2" indent="152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Formed utopian societies = collective ownership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ctrTitle"/>
          </p:nvPr>
        </p:nvSpPr>
        <p:spPr>
          <a:xfrm>
            <a:off x="5486400" y="0"/>
            <a:ext cx="36576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C4004"/>
              </a:buClr>
              <a:buSzPct val="25000"/>
              <a:buFont typeface="Georgia"/>
              <a:buNone/>
            </a:pPr>
            <a:r>
              <a:rPr lang="en-US" sz="4600" b="1" i="0" u="none" strike="noStrike" cap="none" baseline="0">
                <a:solidFill>
                  <a:srgbClr val="5C4004"/>
                </a:solidFill>
                <a:latin typeface="Georgia"/>
                <a:ea typeface="Georgia"/>
                <a:cs typeface="Georgia"/>
                <a:sym typeface="Georgia"/>
              </a:rPr>
              <a:t>The 2</a:t>
            </a:r>
            <a:r>
              <a:rPr lang="en-US" sz="4600" b="1" i="0" u="none" strike="noStrike" cap="none" baseline="30000">
                <a:solidFill>
                  <a:srgbClr val="5C4004"/>
                </a:solidFill>
                <a:latin typeface="Georgia"/>
                <a:ea typeface="Georgia"/>
                <a:cs typeface="Georgia"/>
                <a:sym typeface="Georgia"/>
              </a:rPr>
              <a:t>nd</a:t>
            </a:r>
            <a:r>
              <a:rPr lang="en-US" sz="4600" b="1" i="0" u="none" strike="noStrike" cap="none" baseline="0">
                <a:solidFill>
                  <a:srgbClr val="5C4004"/>
                </a:solidFill>
                <a:latin typeface="Georgia"/>
                <a:ea typeface="Georgia"/>
                <a:cs typeface="Georgia"/>
                <a:sym typeface="Georgia"/>
              </a:rPr>
              <a:t> Great Awakening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62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9067799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004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>
                <a:solidFill>
                  <a:srgbClr val="5C4004"/>
                </a:solidFill>
                <a:latin typeface="Arial"/>
                <a:ea typeface="Arial"/>
                <a:cs typeface="Arial"/>
                <a:sym typeface="Arial"/>
              </a:rPr>
              <a:t>Second Great </a:t>
            </a:r>
            <a:r>
              <a:rPr lang="en-US" sz="4800" b="1" i="0" u="none" strike="noStrike" cap="none" baseline="0" dirty="0" smtClean="0">
                <a:solidFill>
                  <a:srgbClr val="5C4004"/>
                </a:solidFill>
                <a:latin typeface="Arial"/>
                <a:ea typeface="Arial"/>
                <a:cs typeface="Arial"/>
                <a:sym typeface="Arial"/>
              </a:rPr>
              <a:t>Awakening = New Religions </a:t>
            </a:r>
            <a:endParaRPr lang="en-US" sz="4800" b="1" i="0" u="none" strike="noStrike" cap="none" baseline="0" dirty="0">
              <a:solidFill>
                <a:srgbClr val="5C40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80010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lnSpc>
                <a:spcPct val="85000"/>
              </a:lnSpc>
              <a:spcBef>
                <a:spcPts val="0"/>
              </a:spcBef>
              <a:buSzPct val="100000"/>
            </a:pPr>
            <a:r>
              <a:rPr lang="en-US" sz="2800" b="1" dirty="0" smtClean="0">
                <a:solidFill>
                  <a:srgbClr val="5C4004"/>
                </a:solidFill>
              </a:rPr>
              <a:t>Society </a:t>
            </a:r>
            <a:r>
              <a:rPr lang="en-US" sz="2800" b="1" dirty="0" smtClean="0">
                <a:solidFill>
                  <a:srgbClr val="5C4004"/>
                </a:solidFill>
              </a:rPr>
              <a:t>during the </a:t>
            </a:r>
            <a:r>
              <a:rPr lang="en-US" sz="2800" b="1" dirty="0" err="1" smtClean="0">
                <a:solidFill>
                  <a:srgbClr val="5C4004"/>
                </a:solidFill>
              </a:rPr>
              <a:t>Jacksonian</a:t>
            </a:r>
            <a:r>
              <a:rPr lang="en-US" sz="2800" b="1" dirty="0" smtClean="0">
                <a:solidFill>
                  <a:srgbClr val="5C4004"/>
                </a:solidFill>
              </a:rPr>
              <a:t> era was undergoing deep and rapid change</a:t>
            </a:r>
          </a:p>
          <a:p>
            <a:pPr lvl="1" indent="-285750">
              <a:lnSpc>
                <a:spcPct val="85000"/>
              </a:lnSpc>
              <a:spcBef>
                <a:spcPts val="1200"/>
              </a:spcBef>
              <a:buSzPct val="100000"/>
            </a:pPr>
            <a:r>
              <a:rPr lang="en-US" sz="2400" b="1" dirty="0" smtClean="0">
                <a:solidFill>
                  <a:srgbClr val="5C4004"/>
                </a:solidFill>
              </a:rPr>
              <a:t>The revolution in markets brought both economic expansion and periodic depressions. </a:t>
            </a:r>
          </a:p>
          <a:p>
            <a:pPr lvl="0" indent="-342900">
              <a:lnSpc>
                <a:spcPct val="85000"/>
              </a:lnSpc>
              <a:spcBef>
                <a:spcPts val="1500"/>
              </a:spcBef>
              <a:buSzPct val="100000"/>
            </a:pPr>
            <a:r>
              <a:rPr lang="en-US" sz="3000" b="1" dirty="0" smtClean="0">
                <a:solidFill>
                  <a:srgbClr val="5C4004"/>
                </a:solidFill>
              </a:rPr>
              <a:t>To combat this uncertainty reformers sought stability and order in religion</a:t>
            </a:r>
          </a:p>
          <a:p>
            <a:pPr lvl="1" indent="-285750">
              <a:lnSpc>
                <a:spcPct val="90000"/>
              </a:lnSpc>
              <a:spcBef>
                <a:spcPts val="1440"/>
              </a:spcBef>
              <a:buSzPct val="100000"/>
            </a:pPr>
            <a:r>
              <a:rPr lang="en-US" sz="2400" b="1" dirty="0" smtClean="0">
                <a:solidFill>
                  <a:srgbClr val="5C4004"/>
                </a:solidFill>
              </a:rPr>
              <a:t>Membership in the major Protestant churches—Congregational, Presbyterian, Baptist, and Methodist—soared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5C4004"/>
              </a:buClr>
              <a:buSzPct val="100000"/>
              <a:buFont typeface="Arial"/>
              <a:buChar char="–"/>
            </a:pPr>
            <a:endParaRPr lang="en-US" sz="2400" b="1" i="0" u="none" strike="noStrike" cap="none" baseline="0" dirty="0" smtClean="0">
              <a:solidFill>
                <a:srgbClr val="5C400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1700"/>
              </a:buClr>
              <a:buSzPct val="25000"/>
              <a:buFont typeface="Arial"/>
              <a:buNone/>
            </a:pPr>
            <a:r>
              <a:rPr lang="en-US" sz="6000" b="1" u="sng" dirty="0" smtClean="0">
                <a:solidFill>
                  <a:srgbClr val="2E1700"/>
                </a:solidFill>
              </a:rPr>
              <a:t>Revivalism = </a:t>
            </a:r>
            <a:r>
              <a:rPr lang="en-US" sz="6000" b="1" i="0" u="sng" strike="noStrike" cap="none" baseline="0" dirty="0" smtClean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Charles </a:t>
            </a:r>
            <a:r>
              <a:rPr lang="en-US" sz="6000" b="1" i="0" u="sng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Finney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191000" y="1905000"/>
            <a:ext cx="4953000" cy="472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 dirty="0" smtClean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lang="en-US" sz="28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rejected the Calvinist doctrine of predestination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E1700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baseline="0" dirty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adopted ideas of free will and salvation to </a:t>
            </a:r>
            <a:r>
              <a:rPr lang="en-US" sz="2400" b="1" i="0" u="none" strike="noStrike" cap="none" baseline="0" dirty="0" smtClean="0">
                <a:solidFill>
                  <a:srgbClr val="2E17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</a:p>
          <a:p>
            <a:pPr lvl="0" indent="-342900">
              <a:lnSpc>
                <a:spcPct val="90000"/>
              </a:lnSpc>
              <a:spcBef>
                <a:spcPts val="0"/>
              </a:spcBef>
              <a:buClr>
                <a:srgbClr val="2E1700"/>
              </a:buClr>
              <a:buSzPct val="100000"/>
            </a:pPr>
            <a:r>
              <a:rPr lang="en-US" sz="2800" b="1" dirty="0" smtClean="0">
                <a:solidFill>
                  <a:srgbClr val="2E1700"/>
                </a:solidFill>
              </a:rPr>
              <a:t>New form of revival</a:t>
            </a:r>
          </a:p>
          <a:p>
            <a:pPr lvl="1" indent="-285750">
              <a:lnSpc>
                <a:spcPct val="90000"/>
              </a:lnSpc>
              <a:buClr>
                <a:srgbClr val="2E1700"/>
              </a:buClr>
              <a:buSzPct val="100000"/>
            </a:pPr>
            <a:r>
              <a:rPr lang="en-US" sz="2800" b="1" dirty="0" smtClean="0">
                <a:solidFill>
                  <a:srgbClr val="2E1700"/>
                </a:solidFill>
              </a:rPr>
              <a:t>Meeting night after night to build excitement</a:t>
            </a:r>
          </a:p>
          <a:p>
            <a:pPr lvl="1" indent="-285750">
              <a:lnSpc>
                <a:spcPct val="90000"/>
              </a:lnSpc>
              <a:buClr>
                <a:srgbClr val="2E1700"/>
              </a:buClr>
              <a:buSzPct val="100000"/>
            </a:pPr>
            <a:r>
              <a:rPr lang="en-US" sz="2800" b="1" dirty="0" smtClean="0">
                <a:solidFill>
                  <a:srgbClr val="2E1700"/>
                </a:solidFill>
              </a:rPr>
              <a:t>Speaking bluntly</a:t>
            </a:r>
          </a:p>
          <a:p>
            <a:pPr lvl="1" indent="-285750">
              <a:lnSpc>
                <a:spcPct val="90000"/>
              </a:lnSpc>
              <a:buClr>
                <a:srgbClr val="2E1700"/>
              </a:buClr>
              <a:buSzPct val="100000"/>
            </a:pPr>
            <a:r>
              <a:rPr lang="en-US" sz="2800" b="1" dirty="0" smtClean="0">
                <a:solidFill>
                  <a:srgbClr val="2E1700"/>
                </a:solidFill>
              </a:rPr>
              <a:t>Encouraging </a:t>
            </a:r>
            <a:r>
              <a:rPr lang="en-US" sz="2800" b="1" dirty="0" smtClean="0">
                <a:solidFill>
                  <a:srgbClr val="2E1700"/>
                </a:solidFill>
              </a:rPr>
              <a:t>women to testify in </a:t>
            </a:r>
            <a:r>
              <a:rPr lang="en-US" sz="2800" b="1" dirty="0" smtClean="0">
                <a:solidFill>
                  <a:srgbClr val="2E1700"/>
                </a:solidFill>
              </a:rPr>
              <a:t>public</a:t>
            </a:r>
            <a:endParaRPr lang="en-US" sz="2800" b="1" dirty="0" smtClean="0">
              <a:solidFill>
                <a:srgbClr val="2E1700"/>
              </a:solidFill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133600"/>
            <a:ext cx="2822574" cy="3962399"/>
          </a:xfrm>
          <a:prstGeom prst="rect">
            <a:avLst/>
          </a:prstGeom>
          <a:noFill/>
          <a:ln w="762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l="7499" t="7777" r="11666" b="5554"/>
          <a:stretch/>
        </p:blipFill>
        <p:spPr>
          <a:xfrm>
            <a:off x="0" y="-17461"/>
            <a:ext cx="9144000" cy="680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 l="5761" t="4319" r="4927"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ribble">
  <a:themeElements>
    <a:clrScheme name="Scribbl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Blue">
  <a:themeElements>
    <a:clrScheme name="Simple Blu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cribble">
  <a:themeElements>
    <a:clrScheme name="Scribbl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imple Blue">
  <a:themeElements>
    <a:clrScheme name="Simple Blu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541</Words>
  <Application>Microsoft Office PowerPoint</Application>
  <PresentationFormat>On-screen Show (4:3)</PresentationFormat>
  <Paragraphs>104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Default Design</vt:lpstr>
      <vt:lpstr>Scribble</vt:lpstr>
      <vt:lpstr>Simple Blue</vt:lpstr>
      <vt:lpstr>1_Scribble</vt:lpstr>
      <vt:lpstr>1_Simple Blue</vt:lpstr>
      <vt:lpstr>Slide 1</vt:lpstr>
      <vt:lpstr>The Age of Reform</vt:lpstr>
      <vt:lpstr>Slide 3</vt:lpstr>
      <vt:lpstr>Slide 4</vt:lpstr>
      <vt:lpstr>The 2nd Great Awakening</vt:lpstr>
      <vt:lpstr>Second Great Awakening = New Religions </vt:lpstr>
      <vt:lpstr>Revivalism = Charles Finney</vt:lpstr>
      <vt:lpstr>Slide 8</vt:lpstr>
      <vt:lpstr>Slide 9</vt:lpstr>
      <vt:lpstr>Slide 10</vt:lpstr>
      <vt:lpstr>Mormons – The Church of Jesus Christ of Latter-Day Saints</vt:lpstr>
      <vt:lpstr>Slide 12</vt:lpstr>
      <vt:lpstr>The Shakers </vt:lpstr>
      <vt:lpstr>Slide 14</vt:lpstr>
      <vt:lpstr>Utopian Communities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Administrator</cp:lastModifiedBy>
  <cp:revision>67</cp:revision>
  <dcterms:modified xsi:type="dcterms:W3CDTF">2014-12-11T13:06:17Z</dcterms:modified>
</cp:coreProperties>
</file>