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EAB8F-BDDA-429B-9F22-9BC7B98CA5E2}" type="datetimeFigureOut">
              <a:rPr lang="en-US" smtClean="0"/>
              <a:pPr/>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13136-03CF-4C16-9602-1652015118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EAB8F-BDDA-429B-9F22-9BC7B98CA5E2}" type="datetimeFigureOut">
              <a:rPr lang="en-US" smtClean="0"/>
              <a:pPr/>
              <a:t>11/13/2013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13136-03CF-4C16-9602-1652015118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Nationalism</a:t>
            </a:r>
            <a:endParaRPr lang="en-US" dirty="0"/>
          </a:p>
        </p:txBody>
      </p:sp>
      <p:sp>
        <p:nvSpPr>
          <p:cNvPr id="3" name="Subtitle 2"/>
          <p:cNvSpPr>
            <a:spLocks noGrp="1"/>
          </p:cNvSpPr>
          <p:nvPr>
            <p:ph type="subTitle" idx="1"/>
          </p:nvPr>
        </p:nvSpPr>
        <p:spPr/>
        <p:txBody>
          <a:bodyPr/>
          <a:lstStyle/>
          <a:p>
            <a:r>
              <a:rPr lang="en-US" dirty="0" smtClean="0"/>
              <a:t>“Era of Good Feeling”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a:buNone/>
            </a:pPr>
            <a:r>
              <a:rPr lang="en-US" dirty="0" smtClean="0"/>
              <a:t>“Never did government commence under auspices so favorable . . . If we look to the history of other nations, ancient, or modern, we find no example of a growth so rapid, so gigantic, of a people so prosperous and happy. In contemplating what we have still to perform, the heart of every citizen must expand with joy when he reflects how near our Government has approached to perfection . . . If we preserve in the career in which we have advanced so far and in the path already traced, we can not fail, under the favor of a gracious Providence, to attain the high destiny which seems to await us.”</a:t>
            </a:r>
            <a:endParaRPr lang="en-US" dirty="0"/>
          </a:p>
        </p:txBody>
      </p:sp>
      <p:sp>
        <p:nvSpPr>
          <p:cNvPr id="2" name="Title 1"/>
          <p:cNvSpPr>
            <a:spLocks noGrp="1"/>
          </p:cNvSpPr>
          <p:nvPr>
            <p:ph type="title"/>
          </p:nvPr>
        </p:nvSpPr>
        <p:spPr>
          <a:xfrm>
            <a:off x="457200" y="0"/>
            <a:ext cx="8229600" cy="1066800"/>
          </a:xfrm>
        </p:spPr>
        <p:txBody>
          <a:bodyPr/>
          <a:lstStyle/>
          <a:p>
            <a:r>
              <a:rPr lang="en-US" dirty="0" smtClean="0"/>
              <a:t>James Monroe Inauguration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763000" cy="6477000"/>
          </a:xfrm>
        </p:spPr>
        <p:txBody>
          <a:bodyPr>
            <a:normAutofit fontScale="92500" lnSpcReduction="20000"/>
          </a:bodyPr>
          <a:lstStyle/>
          <a:p>
            <a:pPr>
              <a:buNone/>
            </a:pPr>
            <a:r>
              <a:rPr lang="en-US" dirty="0" smtClean="0"/>
              <a:t>		President Monroe’s words emphasized the sense of national pride that swept the US after the War of 1812. For a time. Americans’ loyalty to the US overrode their historical identity with state or region. The </a:t>
            </a:r>
            <a:r>
              <a:rPr lang="en-US" i="1" dirty="0" smtClean="0"/>
              <a:t>Columbian </a:t>
            </a:r>
            <a:r>
              <a:rPr lang="en-US" i="1" dirty="0" err="1" smtClean="0"/>
              <a:t>Centinal</a:t>
            </a:r>
            <a:r>
              <a:rPr lang="en-US" dirty="0" smtClean="0"/>
              <a:t>, a Boston newspaper, declared this time to be an </a:t>
            </a:r>
            <a:r>
              <a:rPr lang="en-US" u="sng" dirty="0" smtClean="0"/>
              <a:t>Era of Good Feeling.</a:t>
            </a:r>
            <a:r>
              <a:rPr lang="en-US" dirty="0" smtClean="0"/>
              <a:t> The phrase has since been used to describe the </a:t>
            </a:r>
            <a:r>
              <a:rPr lang="en-US" u="sng" dirty="0" smtClean="0"/>
              <a:t>Monroe</a:t>
            </a:r>
            <a:r>
              <a:rPr lang="en-US" dirty="0" smtClean="0"/>
              <a:t> Presidency.</a:t>
            </a:r>
          </a:p>
          <a:p>
            <a:pPr>
              <a:buNone/>
            </a:pPr>
            <a:r>
              <a:rPr lang="en-US" dirty="0"/>
              <a:t>	</a:t>
            </a:r>
            <a:r>
              <a:rPr lang="en-US" dirty="0" smtClean="0"/>
              <a:t>	Harmony in the national politics had reached a new high mostly because only one major political party – Republicans- had any power. The Federalist Party had lost political influence and popularity, in part because of the public’s disapproval of their actions at the </a:t>
            </a:r>
            <a:r>
              <a:rPr lang="en-US" u="sng" dirty="0" smtClean="0"/>
              <a:t>Hartford Convention</a:t>
            </a:r>
            <a:r>
              <a:rPr lang="en-US" dirty="0" smtClean="0"/>
              <a:t>. At the same time, the War of 1812 had taught a new generation of Republican leaders that a </a:t>
            </a:r>
            <a:r>
              <a:rPr lang="en-US" u="sng" dirty="0" smtClean="0"/>
              <a:t>strong </a:t>
            </a:r>
            <a:r>
              <a:rPr lang="en-US" dirty="0" smtClean="0"/>
              <a:t>Federal government was advantageous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Economic</a:t>
            </a:r>
            <a:endParaRPr lang="en-US" dirty="0"/>
          </a:p>
        </p:txBody>
      </p:sp>
      <p:sp>
        <p:nvSpPr>
          <p:cNvPr id="3" name="Content Placeholder 2"/>
          <p:cNvSpPr>
            <a:spLocks noGrp="1"/>
          </p:cNvSpPr>
          <p:nvPr>
            <p:ph idx="1"/>
          </p:nvPr>
        </p:nvSpPr>
        <p:spPr>
          <a:xfrm>
            <a:off x="457200" y="914400"/>
            <a:ext cx="8229600" cy="5638800"/>
          </a:xfrm>
        </p:spPr>
        <p:txBody>
          <a:bodyPr>
            <a:normAutofit fontScale="70000" lnSpcReduction="20000"/>
          </a:bodyPr>
          <a:lstStyle/>
          <a:p>
            <a:pPr>
              <a:buNone/>
            </a:pPr>
            <a:r>
              <a:rPr lang="en-US" dirty="0" smtClean="0"/>
              <a:t>1</a:t>
            </a:r>
            <a:r>
              <a:rPr lang="en-US" dirty="0" smtClean="0"/>
              <a:t>. Second Bank of the US</a:t>
            </a:r>
          </a:p>
          <a:p>
            <a:pPr>
              <a:buNone/>
            </a:pPr>
            <a:r>
              <a:rPr lang="en-US" dirty="0" smtClean="0"/>
              <a:t>	First bank ended in 1811 = disaster</a:t>
            </a:r>
          </a:p>
          <a:p>
            <a:pPr>
              <a:buNone/>
            </a:pPr>
            <a:r>
              <a:rPr lang="en-US" dirty="0" smtClean="0"/>
              <a:t>	</a:t>
            </a:r>
            <a:r>
              <a:rPr lang="en-US" dirty="0" smtClean="0"/>
              <a:t>1816 create new bank </a:t>
            </a:r>
            <a:r>
              <a:rPr lang="en-US" dirty="0" smtClean="0"/>
              <a:t>– regulate prices, money, and loans</a:t>
            </a:r>
          </a:p>
          <a:p>
            <a:pPr>
              <a:buNone/>
            </a:pPr>
            <a:r>
              <a:rPr lang="en-US" dirty="0" smtClean="0"/>
              <a:t>2. Tariff of 1816</a:t>
            </a:r>
          </a:p>
          <a:p>
            <a:pPr>
              <a:buNone/>
            </a:pPr>
            <a:r>
              <a:rPr lang="en-US" dirty="0" smtClean="0"/>
              <a:t>	Protective tariff – raise prices of cheap foreign goods after war to help American businesses</a:t>
            </a:r>
          </a:p>
          <a:p>
            <a:pPr>
              <a:buNone/>
            </a:pPr>
            <a:r>
              <a:rPr lang="en-US" dirty="0"/>
              <a:t>	</a:t>
            </a:r>
            <a:r>
              <a:rPr lang="en-US" dirty="0" smtClean="0"/>
              <a:t>Supported by South because suppose to be temporary (3yrs), </a:t>
            </a:r>
          </a:p>
          <a:p>
            <a:pPr>
              <a:buNone/>
            </a:pPr>
            <a:r>
              <a:rPr lang="en-US" dirty="0" smtClean="0"/>
              <a:t>3. Transportation</a:t>
            </a:r>
          </a:p>
          <a:p>
            <a:pPr>
              <a:buNone/>
            </a:pPr>
            <a:r>
              <a:rPr lang="en-US" dirty="0" smtClean="0"/>
              <a:t>	John C Calhoun proposed federal building of roads, canals, etc</a:t>
            </a:r>
          </a:p>
          <a:p>
            <a:pPr>
              <a:buNone/>
            </a:pPr>
            <a:r>
              <a:rPr lang="en-US" dirty="0"/>
              <a:t>	</a:t>
            </a:r>
            <a:r>
              <a:rPr lang="en-US" dirty="0" smtClean="0"/>
              <a:t>Blocked by Monroe because not enumerated power</a:t>
            </a:r>
          </a:p>
          <a:p>
            <a:pPr>
              <a:buNone/>
            </a:pPr>
            <a:r>
              <a:rPr lang="en-US" dirty="0"/>
              <a:t>	</a:t>
            </a:r>
            <a:r>
              <a:rPr lang="en-US" dirty="0" smtClean="0"/>
              <a:t>Better transportation would increase flow of goods, size of markets which would help the economy.</a:t>
            </a:r>
          </a:p>
          <a:p>
            <a:pPr>
              <a:buNone/>
            </a:pPr>
            <a:r>
              <a:rPr lang="en-US" dirty="0" smtClean="0"/>
              <a:t>*Republicans have firm control of the politics and are willing to experiment with ideas that were once considered Federalist.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a:t>
            </a:r>
            <a:endParaRPr lang="en-US" dirty="0"/>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pPr>
              <a:buNone/>
            </a:pPr>
            <a:r>
              <a:rPr lang="en-US" dirty="0" smtClean="0"/>
              <a:t>1. Martin V Hunter’s Lessee</a:t>
            </a:r>
          </a:p>
          <a:p>
            <a:pPr>
              <a:buNone/>
            </a:pPr>
            <a:r>
              <a:rPr lang="en-US" dirty="0"/>
              <a:t>	</a:t>
            </a:r>
            <a:r>
              <a:rPr lang="en-US" dirty="0" smtClean="0"/>
              <a:t>VA court upheld confiscation of land from a loyalist saying Supreme Court has no authority over cases starting in States</a:t>
            </a:r>
          </a:p>
          <a:p>
            <a:pPr>
              <a:buNone/>
            </a:pPr>
            <a:r>
              <a:rPr lang="en-US" dirty="0" smtClean="0"/>
              <a:t>	Supreme Court overruled VA and asserted ultimate Supreme Court authority over state </a:t>
            </a:r>
            <a:r>
              <a:rPr lang="en-US" dirty="0" smtClean="0"/>
              <a:t>courts</a:t>
            </a:r>
            <a:endParaRPr lang="en-US" dirty="0" smtClean="0"/>
          </a:p>
          <a:p>
            <a:pPr>
              <a:buNone/>
            </a:pPr>
            <a:r>
              <a:rPr lang="en-US" dirty="0" smtClean="0"/>
              <a:t>2. McCulloch V Maryland </a:t>
            </a:r>
          </a:p>
          <a:p>
            <a:pPr>
              <a:buNone/>
            </a:pPr>
            <a:r>
              <a:rPr lang="en-US" dirty="0"/>
              <a:t>	</a:t>
            </a:r>
            <a:r>
              <a:rPr lang="en-US" dirty="0" smtClean="0"/>
              <a:t>MD </a:t>
            </a:r>
            <a:r>
              <a:rPr lang="en-US" dirty="0" smtClean="0"/>
              <a:t>taxes banknotes from Bank of US</a:t>
            </a:r>
            <a:endParaRPr lang="en-US" dirty="0" smtClean="0"/>
          </a:p>
          <a:p>
            <a:pPr>
              <a:buNone/>
            </a:pPr>
            <a:r>
              <a:rPr lang="en-US" dirty="0"/>
              <a:t>	</a:t>
            </a:r>
            <a:r>
              <a:rPr lang="en-US" dirty="0" smtClean="0"/>
              <a:t>Supreme Court sides with BUS, establishing congress right to use implied powers and state cannot interfere with federal institution</a:t>
            </a:r>
          </a:p>
          <a:p>
            <a:pPr>
              <a:buNone/>
            </a:pPr>
            <a:r>
              <a:rPr lang="en-US" dirty="0" smtClean="0"/>
              <a:t>3. Gibbons V Ogden</a:t>
            </a:r>
          </a:p>
          <a:p>
            <a:pPr>
              <a:buNone/>
            </a:pPr>
            <a:r>
              <a:rPr lang="en-US" dirty="0"/>
              <a:t>	</a:t>
            </a:r>
            <a:r>
              <a:rPr lang="en-US" dirty="0" smtClean="0"/>
              <a:t>legality </a:t>
            </a:r>
            <a:r>
              <a:rPr lang="en-US" dirty="0" smtClean="0"/>
              <a:t>of a steam ship monopoly granted by state of NY covering route from NJ to NY. </a:t>
            </a:r>
          </a:p>
          <a:p>
            <a:pPr>
              <a:buNone/>
            </a:pPr>
            <a:r>
              <a:rPr lang="en-US" dirty="0" smtClean="0"/>
              <a:t>	Supreme Court held that power to regulate interstate commerce was granted to Congress by the Commerce Clause</a:t>
            </a:r>
            <a:endParaRPr lang="en-US" dirty="0"/>
          </a:p>
          <a:p>
            <a:pPr>
              <a:buNone/>
            </a:pPr>
            <a:r>
              <a:rPr lang="en-US" dirty="0" smtClean="0"/>
              <a:t>*reaffirms that national government has supreme power over states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Diplomatic</a:t>
            </a:r>
            <a:endParaRPr lang="en-US" dirty="0"/>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pPr marL="514350" indent="-514350">
              <a:buNone/>
            </a:pPr>
            <a:r>
              <a:rPr lang="en-US" dirty="0" smtClean="0"/>
              <a:t>1. Adam-</a:t>
            </a:r>
            <a:r>
              <a:rPr lang="en-US" dirty="0" err="1" smtClean="0"/>
              <a:t>Onis</a:t>
            </a:r>
            <a:r>
              <a:rPr lang="en-US" dirty="0" smtClean="0"/>
              <a:t> treaty (1819)</a:t>
            </a:r>
          </a:p>
          <a:p>
            <a:pPr marL="514350" indent="-514350">
              <a:buNone/>
            </a:pPr>
            <a:r>
              <a:rPr lang="en-US" dirty="0" smtClean="0"/>
              <a:t>	First Seminole War – A. Jackson invades Florida over Native American attacks in Georgia</a:t>
            </a:r>
          </a:p>
          <a:p>
            <a:pPr marL="514350" indent="-514350">
              <a:buNone/>
            </a:pPr>
            <a:r>
              <a:rPr lang="en-US" dirty="0"/>
              <a:t>	</a:t>
            </a:r>
            <a:r>
              <a:rPr lang="en-US" dirty="0" smtClean="0"/>
              <a:t>Treaty creates clear boundaries between US and Spanish territory and give US control of Florida</a:t>
            </a:r>
          </a:p>
          <a:p>
            <a:pPr>
              <a:buNone/>
            </a:pPr>
            <a:r>
              <a:rPr lang="en-US" dirty="0" smtClean="0"/>
              <a:t>2. Quadruple Alliance (1815)</a:t>
            </a:r>
          </a:p>
          <a:p>
            <a:pPr>
              <a:buNone/>
            </a:pPr>
            <a:r>
              <a:rPr lang="en-US" dirty="0" smtClean="0"/>
              <a:t>	European empires band together to protect their monarchies</a:t>
            </a:r>
          </a:p>
          <a:p>
            <a:pPr>
              <a:buNone/>
            </a:pPr>
            <a:r>
              <a:rPr lang="en-US" dirty="0"/>
              <a:t>	</a:t>
            </a:r>
            <a:r>
              <a:rPr lang="en-US" dirty="0" smtClean="0"/>
              <a:t>United Kingdom, Austria, Prussia, and Russia (France 1818)</a:t>
            </a:r>
          </a:p>
          <a:p>
            <a:pPr>
              <a:buNone/>
            </a:pPr>
            <a:r>
              <a:rPr lang="en-US" dirty="0" smtClean="0"/>
              <a:t>3. Monroe Doctrine</a:t>
            </a:r>
          </a:p>
          <a:p>
            <a:pPr>
              <a:buNone/>
            </a:pPr>
            <a:r>
              <a:rPr lang="en-US" dirty="0" smtClean="0"/>
              <a:t>	Fear Quadruple </a:t>
            </a:r>
            <a:r>
              <a:rPr lang="en-US" dirty="0" smtClean="0"/>
              <a:t>alliance </a:t>
            </a:r>
            <a:r>
              <a:rPr lang="en-US" dirty="0" smtClean="0"/>
              <a:t>helping </a:t>
            </a:r>
            <a:r>
              <a:rPr lang="en-US" dirty="0" smtClean="0"/>
              <a:t>Spain regain control of empire in the </a:t>
            </a:r>
            <a:r>
              <a:rPr lang="en-US" dirty="0" smtClean="0"/>
              <a:t>America’s</a:t>
            </a:r>
            <a:endParaRPr lang="en-US" dirty="0" smtClean="0"/>
          </a:p>
          <a:p>
            <a:pPr>
              <a:buNone/>
            </a:pPr>
            <a:r>
              <a:rPr lang="en-US" dirty="0"/>
              <a:t>	</a:t>
            </a:r>
            <a:r>
              <a:rPr lang="en-US" dirty="0" smtClean="0"/>
              <a:t>Attempts to colonize the Americas would be viewed as an attack on US</a:t>
            </a:r>
          </a:p>
          <a:p>
            <a:pPr>
              <a:buNone/>
            </a:pPr>
            <a:r>
              <a:rPr lang="en-US" dirty="0" smtClean="0"/>
              <a:t>	British help enforce, want to ensure Britain can continue to trade with Latin America</a:t>
            </a:r>
          </a:p>
          <a:p>
            <a:pPr>
              <a:buNone/>
            </a:pPr>
            <a:r>
              <a:rPr lang="en-US" dirty="0" smtClean="0"/>
              <a:t>* Initial impact is Isolationism but sets up the ground work for US role as “big brother” in Latin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pic>
        <p:nvPicPr>
          <p:cNvPr id="5" name="Picture 8" descr="http://upload.wikimedia.org/wikipedia/commons/thumb/9/96/Adams_onis_map.png/400px-Adams_onis_map.png"/>
          <p:cNvPicPr>
            <a:picLocks noChangeAspect="1" noChangeArrowheads="1"/>
          </p:cNvPicPr>
          <p:nvPr/>
        </p:nvPicPr>
        <p:blipFill>
          <a:blip r:embed="rId2" cstate="print"/>
          <a:srcRect/>
          <a:stretch>
            <a:fillRect/>
          </a:stretch>
        </p:blipFill>
        <p:spPr bwMode="auto">
          <a:xfrm>
            <a:off x="228600" y="228600"/>
            <a:ext cx="8686800" cy="6400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10" name="Picture Placeholder 9"/>
          <p:cNvSpPr>
            <a:spLocks noGrp="1"/>
          </p:cNvSpPr>
          <p:nvPr>
            <p:ph type="pic" idx="1"/>
          </p:nvPr>
        </p:nvSpPr>
        <p:spPr/>
      </p:sp>
      <p:pic>
        <p:nvPicPr>
          <p:cNvPr id="1030" name="Picture 6" descr="http://upload.wikimedia.org/wikipedia/commons/thumb/7/7d/Spanish_America_XVIII_Century_%28Most_Expansion%29.png/220px-Spanish_America_XVIII_Century_%28Most_Expansion%29.png"/>
          <p:cNvPicPr>
            <a:picLocks noChangeAspect="1" noChangeArrowheads="1"/>
          </p:cNvPicPr>
          <p:nvPr/>
        </p:nvPicPr>
        <p:blipFill>
          <a:blip r:embed="rId2" cstate="print"/>
          <a:srcRect/>
          <a:stretch>
            <a:fillRect/>
          </a:stretch>
        </p:blipFill>
        <p:spPr bwMode="auto">
          <a:xfrm>
            <a:off x="1371600" y="457200"/>
            <a:ext cx="6629400" cy="5715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158</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American Nationalism</vt:lpstr>
      <vt:lpstr>James Monroe Inauguration</vt:lpstr>
      <vt:lpstr>Slide 3</vt:lpstr>
      <vt:lpstr>Economic</vt:lpstr>
      <vt:lpstr>Judicial</vt:lpstr>
      <vt:lpstr>Diplomatic</vt:lpstr>
      <vt:lpstr>Slide 7</vt:lpstr>
      <vt:lpstr>Slide 8</vt:lpstr>
    </vt:vector>
  </TitlesOfParts>
  <Company>Peabody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Nationalism </dc:title>
  <dc:creator>Administrator</dc:creator>
  <cp:lastModifiedBy>Administrator</cp:lastModifiedBy>
  <cp:revision>8</cp:revision>
  <dcterms:created xsi:type="dcterms:W3CDTF">2012-11-16T14:38:47Z</dcterms:created>
  <dcterms:modified xsi:type="dcterms:W3CDTF">2013-11-13T14:22:15Z</dcterms:modified>
</cp:coreProperties>
</file>