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9" r:id="rId8"/>
    <p:sldId id="265" r:id="rId9"/>
    <p:sldId id="266" r:id="rId10"/>
    <p:sldId id="270"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A8922D-F6F4-4D5B-90A7-73393B550717}" type="doc">
      <dgm:prSet loTypeId="urn:microsoft.com/office/officeart/2005/8/layout/pyramid1" loCatId="pyramid" qsTypeId="urn:microsoft.com/office/officeart/2005/8/quickstyle/simple1" qsCatId="simple" csTypeId="urn:microsoft.com/office/officeart/2005/8/colors/accent1_2" csCatId="accent1" phldr="1"/>
      <dgm:spPr/>
    </dgm:pt>
    <dgm:pt modelId="{DD311311-07BA-45EA-A563-BF3C0C5FE30E}">
      <dgm:prSet phldrT="[Text]"/>
      <dgm:spPr/>
      <dgm:t>
        <a:bodyPr/>
        <a:lstStyle/>
        <a:p>
          <a:r>
            <a:rPr lang="en-US" dirty="0" smtClean="0"/>
            <a:t>Planter </a:t>
          </a:r>
          <a:r>
            <a:rPr lang="en-US" dirty="0" smtClean="0"/>
            <a:t>, 20 or more slaves</a:t>
          </a:r>
          <a:endParaRPr lang="en-US" dirty="0"/>
        </a:p>
      </dgm:t>
    </dgm:pt>
    <dgm:pt modelId="{47E3D8B2-84E1-4E66-ADD1-0FF3EBA0ABEA}" type="parTrans" cxnId="{EDAEE40D-BD54-49D0-A650-8CBBDFBEF50A}">
      <dgm:prSet/>
      <dgm:spPr/>
      <dgm:t>
        <a:bodyPr/>
        <a:lstStyle/>
        <a:p>
          <a:endParaRPr lang="en-US"/>
        </a:p>
      </dgm:t>
    </dgm:pt>
    <dgm:pt modelId="{4100864C-917D-4512-9B95-71FDCEBE8C08}" type="sibTrans" cxnId="{EDAEE40D-BD54-49D0-A650-8CBBDFBEF50A}">
      <dgm:prSet/>
      <dgm:spPr/>
      <dgm:t>
        <a:bodyPr/>
        <a:lstStyle/>
        <a:p>
          <a:endParaRPr lang="en-US"/>
        </a:p>
      </dgm:t>
    </dgm:pt>
    <dgm:pt modelId="{5B10A694-FE28-440C-8F9E-6CF09FD51EEC}">
      <dgm:prSet phldrT="[Text]"/>
      <dgm:spPr/>
      <dgm:t>
        <a:bodyPr/>
        <a:lstStyle/>
        <a:p>
          <a:r>
            <a:rPr lang="en-US" dirty="0" smtClean="0"/>
            <a:t>Yeoman, 4 or less slaves</a:t>
          </a:r>
          <a:endParaRPr lang="en-US" dirty="0"/>
        </a:p>
      </dgm:t>
    </dgm:pt>
    <dgm:pt modelId="{26CECDA8-382B-475E-8CDA-826232560E74}" type="parTrans" cxnId="{FC4AABB8-2A73-4E95-87A7-3332E3B00642}">
      <dgm:prSet/>
      <dgm:spPr/>
      <dgm:t>
        <a:bodyPr/>
        <a:lstStyle/>
        <a:p>
          <a:endParaRPr lang="en-US"/>
        </a:p>
      </dgm:t>
    </dgm:pt>
    <dgm:pt modelId="{8AB7BEAC-ED4E-4965-B64B-C28805AED6A0}" type="sibTrans" cxnId="{FC4AABB8-2A73-4E95-87A7-3332E3B00642}">
      <dgm:prSet/>
      <dgm:spPr/>
      <dgm:t>
        <a:bodyPr/>
        <a:lstStyle/>
        <a:p>
          <a:endParaRPr lang="en-US"/>
        </a:p>
      </dgm:t>
    </dgm:pt>
    <dgm:pt modelId="{7C216F95-B835-451C-95C6-6172F953CE10}">
      <dgm:prSet phldrT="[Text]"/>
      <dgm:spPr/>
      <dgm:t>
        <a:bodyPr/>
        <a:lstStyle/>
        <a:p>
          <a:r>
            <a:rPr lang="en-US" dirty="0" smtClean="0"/>
            <a:t>Rural Poor</a:t>
          </a:r>
          <a:endParaRPr lang="en-US" dirty="0"/>
        </a:p>
      </dgm:t>
    </dgm:pt>
    <dgm:pt modelId="{8E491347-CC7F-47FE-B3A1-189B652653E0}" type="parTrans" cxnId="{354A0257-576D-44AE-9D46-95F0BB7008BC}">
      <dgm:prSet/>
      <dgm:spPr/>
      <dgm:t>
        <a:bodyPr/>
        <a:lstStyle/>
        <a:p>
          <a:endParaRPr lang="en-US"/>
        </a:p>
      </dgm:t>
    </dgm:pt>
    <dgm:pt modelId="{BE8527F6-5A7B-4B9E-803E-E3034E76AFEA}" type="sibTrans" cxnId="{354A0257-576D-44AE-9D46-95F0BB7008BC}">
      <dgm:prSet/>
      <dgm:spPr/>
      <dgm:t>
        <a:bodyPr/>
        <a:lstStyle/>
        <a:p>
          <a:endParaRPr lang="en-US"/>
        </a:p>
      </dgm:t>
    </dgm:pt>
    <dgm:pt modelId="{6F15B94E-85A8-47FC-BA1C-51595E1F7B7A}">
      <dgm:prSet/>
      <dgm:spPr/>
      <dgm:t>
        <a:bodyPr/>
        <a:lstStyle/>
        <a:p>
          <a:r>
            <a:rPr lang="en-US" dirty="0" smtClean="0"/>
            <a:t>African Americans</a:t>
          </a:r>
          <a:endParaRPr lang="en-US" dirty="0"/>
        </a:p>
      </dgm:t>
    </dgm:pt>
    <dgm:pt modelId="{B249BEB6-FFEB-4F32-B5CF-A2A85F3AF977}" type="parTrans" cxnId="{71FAEE63-CBCF-482F-904E-3C997CDF88A5}">
      <dgm:prSet/>
      <dgm:spPr/>
      <dgm:t>
        <a:bodyPr/>
        <a:lstStyle/>
        <a:p>
          <a:endParaRPr lang="en-US"/>
        </a:p>
      </dgm:t>
    </dgm:pt>
    <dgm:pt modelId="{51E2F4C4-D24B-4A9F-854A-9A8272C9E46D}" type="sibTrans" cxnId="{71FAEE63-CBCF-482F-904E-3C997CDF88A5}">
      <dgm:prSet/>
      <dgm:spPr/>
      <dgm:t>
        <a:bodyPr/>
        <a:lstStyle/>
        <a:p>
          <a:endParaRPr lang="en-US"/>
        </a:p>
      </dgm:t>
    </dgm:pt>
    <dgm:pt modelId="{6835F34E-BB87-4A34-823C-F07752D6B7D4}" type="pres">
      <dgm:prSet presAssocID="{EBA8922D-F6F4-4D5B-90A7-73393B550717}" presName="Name0" presStyleCnt="0">
        <dgm:presLayoutVars>
          <dgm:dir/>
          <dgm:animLvl val="lvl"/>
          <dgm:resizeHandles val="exact"/>
        </dgm:presLayoutVars>
      </dgm:prSet>
      <dgm:spPr/>
    </dgm:pt>
    <dgm:pt modelId="{17973FED-D276-4C76-BBD8-9354D3D59AFA}" type="pres">
      <dgm:prSet presAssocID="{DD311311-07BA-45EA-A563-BF3C0C5FE30E}" presName="Name8" presStyleCnt="0"/>
      <dgm:spPr/>
    </dgm:pt>
    <dgm:pt modelId="{FBFB4ABB-1740-4A4A-B969-1244AED796B7}" type="pres">
      <dgm:prSet presAssocID="{DD311311-07BA-45EA-A563-BF3C0C5FE30E}" presName="level" presStyleLbl="node1" presStyleIdx="0" presStyleCnt="4">
        <dgm:presLayoutVars>
          <dgm:chMax val="1"/>
          <dgm:bulletEnabled val="1"/>
        </dgm:presLayoutVars>
      </dgm:prSet>
      <dgm:spPr/>
      <dgm:t>
        <a:bodyPr/>
        <a:lstStyle/>
        <a:p>
          <a:endParaRPr lang="en-US"/>
        </a:p>
      </dgm:t>
    </dgm:pt>
    <dgm:pt modelId="{9A23A1CC-1CB0-420E-999B-331B28F093E2}" type="pres">
      <dgm:prSet presAssocID="{DD311311-07BA-45EA-A563-BF3C0C5FE30E}" presName="levelTx" presStyleLbl="revTx" presStyleIdx="0" presStyleCnt="0">
        <dgm:presLayoutVars>
          <dgm:chMax val="1"/>
          <dgm:bulletEnabled val="1"/>
        </dgm:presLayoutVars>
      </dgm:prSet>
      <dgm:spPr/>
      <dgm:t>
        <a:bodyPr/>
        <a:lstStyle/>
        <a:p>
          <a:endParaRPr lang="en-US"/>
        </a:p>
      </dgm:t>
    </dgm:pt>
    <dgm:pt modelId="{52BEA621-E82D-4182-891F-BC8ECDBFC090}" type="pres">
      <dgm:prSet presAssocID="{5B10A694-FE28-440C-8F9E-6CF09FD51EEC}" presName="Name8" presStyleCnt="0"/>
      <dgm:spPr/>
    </dgm:pt>
    <dgm:pt modelId="{EB3C10C1-D2BC-4E9F-880B-1F65E9F5B479}" type="pres">
      <dgm:prSet presAssocID="{5B10A694-FE28-440C-8F9E-6CF09FD51EEC}" presName="level" presStyleLbl="node1" presStyleIdx="1" presStyleCnt="4">
        <dgm:presLayoutVars>
          <dgm:chMax val="1"/>
          <dgm:bulletEnabled val="1"/>
        </dgm:presLayoutVars>
      </dgm:prSet>
      <dgm:spPr/>
      <dgm:t>
        <a:bodyPr/>
        <a:lstStyle/>
        <a:p>
          <a:endParaRPr lang="en-US"/>
        </a:p>
      </dgm:t>
    </dgm:pt>
    <dgm:pt modelId="{79805DE7-F06A-4A0D-AA35-9EF2BB38BEF1}" type="pres">
      <dgm:prSet presAssocID="{5B10A694-FE28-440C-8F9E-6CF09FD51EEC}" presName="levelTx" presStyleLbl="revTx" presStyleIdx="0" presStyleCnt="0">
        <dgm:presLayoutVars>
          <dgm:chMax val="1"/>
          <dgm:bulletEnabled val="1"/>
        </dgm:presLayoutVars>
      </dgm:prSet>
      <dgm:spPr/>
      <dgm:t>
        <a:bodyPr/>
        <a:lstStyle/>
        <a:p>
          <a:endParaRPr lang="en-US"/>
        </a:p>
      </dgm:t>
    </dgm:pt>
    <dgm:pt modelId="{94A1F26D-B520-4E57-9639-795CAD96DB62}" type="pres">
      <dgm:prSet presAssocID="{7C216F95-B835-451C-95C6-6172F953CE10}" presName="Name8" presStyleCnt="0"/>
      <dgm:spPr/>
    </dgm:pt>
    <dgm:pt modelId="{12CF412E-7526-4046-964D-90D7E3FCD2EC}" type="pres">
      <dgm:prSet presAssocID="{7C216F95-B835-451C-95C6-6172F953CE10}" presName="level" presStyleLbl="node1" presStyleIdx="2" presStyleCnt="4" custLinFactNeighborY="2034">
        <dgm:presLayoutVars>
          <dgm:chMax val="1"/>
          <dgm:bulletEnabled val="1"/>
        </dgm:presLayoutVars>
      </dgm:prSet>
      <dgm:spPr/>
      <dgm:t>
        <a:bodyPr/>
        <a:lstStyle/>
        <a:p>
          <a:endParaRPr lang="en-US"/>
        </a:p>
      </dgm:t>
    </dgm:pt>
    <dgm:pt modelId="{51571BCB-D30F-4254-BED0-93A318DCDCF6}" type="pres">
      <dgm:prSet presAssocID="{7C216F95-B835-451C-95C6-6172F953CE10}" presName="levelTx" presStyleLbl="revTx" presStyleIdx="0" presStyleCnt="0">
        <dgm:presLayoutVars>
          <dgm:chMax val="1"/>
          <dgm:bulletEnabled val="1"/>
        </dgm:presLayoutVars>
      </dgm:prSet>
      <dgm:spPr/>
      <dgm:t>
        <a:bodyPr/>
        <a:lstStyle/>
        <a:p>
          <a:endParaRPr lang="en-US"/>
        </a:p>
      </dgm:t>
    </dgm:pt>
    <dgm:pt modelId="{7C3A7B76-E60F-412B-A69F-EF4C9F252E4F}" type="pres">
      <dgm:prSet presAssocID="{6F15B94E-85A8-47FC-BA1C-51595E1F7B7A}" presName="Name8" presStyleCnt="0"/>
      <dgm:spPr/>
    </dgm:pt>
    <dgm:pt modelId="{D2895DEA-E9FD-4287-9A47-B5E72B4F138C}" type="pres">
      <dgm:prSet presAssocID="{6F15B94E-85A8-47FC-BA1C-51595E1F7B7A}" presName="level" presStyleLbl="node1" presStyleIdx="3" presStyleCnt="4">
        <dgm:presLayoutVars>
          <dgm:chMax val="1"/>
          <dgm:bulletEnabled val="1"/>
        </dgm:presLayoutVars>
      </dgm:prSet>
      <dgm:spPr/>
      <dgm:t>
        <a:bodyPr/>
        <a:lstStyle/>
        <a:p>
          <a:endParaRPr lang="en-US"/>
        </a:p>
      </dgm:t>
    </dgm:pt>
    <dgm:pt modelId="{130D16F1-5758-4330-8BE7-50FFF0BA683F}" type="pres">
      <dgm:prSet presAssocID="{6F15B94E-85A8-47FC-BA1C-51595E1F7B7A}" presName="levelTx" presStyleLbl="revTx" presStyleIdx="0" presStyleCnt="0">
        <dgm:presLayoutVars>
          <dgm:chMax val="1"/>
          <dgm:bulletEnabled val="1"/>
        </dgm:presLayoutVars>
      </dgm:prSet>
      <dgm:spPr/>
      <dgm:t>
        <a:bodyPr/>
        <a:lstStyle/>
        <a:p>
          <a:endParaRPr lang="en-US"/>
        </a:p>
      </dgm:t>
    </dgm:pt>
  </dgm:ptLst>
  <dgm:cxnLst>
    <dgm:cxn modelId="{FC4AABB8-2A73-4E95-87A7-3332E3B00642}" srcId="{EBA8922D-F6F4-4D5B-90A7-73393B550717}" destId="{5B10A694-FE28-440C-8F9E-6CF09FD51EEC}" srcOrd="1" destOrd="0" parTransId="{26CECDA8-382B-475E-8CDA-826232560E74}" sibTransId="{8AB7BEAC-ED4E-4965-B64B-C28805AED6A0}"/>
    <dgm:cxn modelId="{A31C604E-E3EF-4BB5-B1EC-6E8525FDE655}" type="presOf" srcId="{6F15B94E-85A8-47FC-BA1C-51595E1F7B7A}" destId="{130D16F1-5758-4330-8BE7-50FFF0BA683F}" srcOrd="1" destOrd="0" presId="urn:microsoft.com/office/officeart/2005/8/layout/pyramid1"/>
    <dgm:cxn modelId="{9350E0FD-9429-4A72-B6B8-55F93A59573C}" type="presOf" srcId="{EBA8922D-F6F4-4D5B-90A7-73393B550717}" destId="{6835F34E-BB87-4A34-823C-F07752D6B7D4}" srcOrd="0" destOrd="0" presId="urn:microsoft.com/office/officeart/2005/8/layout/pyramid1"/>
    <dgm:cxn modelId="{71FAEE63-CBCF-482F-904E-3C997CDF88A5}" srcId="{EBA8922D-F6F4-4D5B-90A7-73393B550717}" destId="{6F15B94E-85A8-47FC-BA1C-51595E1F7B7A}" srcOrd="3" destOrd="0" parTransId="{B249BEB6-FFEB-4F32-B5CF-A2A85F3AF977}" sibTransId="{51E2F4C4-D24B-4A9F-854A-9A8272C9E46D}"/>
    <dgm:cxn modelId="{BE06CCF1-7CDF-4AC1-8694-4C89D4B53C21}" type="presOf" srcId="{DD311311-07BA-45EA-A563-BF3C0C5FE30E}" destId="{9A23A1CC-1CB0-420E-999B-331B28F093E2}" srcOrd="1" destOrd="0" presId="urn:microsoft.com/office/officeart/2005/8/layout/pyramid1"/>
    <dgm:cxn modelId="{75F4AE0B-5FCB-4685-85C5-1DAD482BE144}" type="presOf" srcId="{5B10A694-FE28-440C-8F9E-6CF09FD51EEC}" destId="{EB3C10C1-D2BC-4E9F-880B-1F65E9F5B479}" srcOrd="0" destOrd="0" presId="urn:microsoft.com/office/officeart/2005/8/layout/pyramid1"/>
    <dgm:cxn modelId="{845678FC-8DF9-459A-9145-C624025F538E}" type="presOf" srcId="{7C216F95-B835-451C-95C6-6172F953CE10}" destId="{12CF412E-7526-4046-964D-90D7E3FCD2EC}" srcOrd="0" destOrd="0" presId="urn:microsoft.com/office/officeart/2005/8/layout/pyramid1"/>
    <dgm:cxn modelId="{B0AC139E-2E43-47FC-B9CA-7CB5A38CDD67}" type="presOf" srcId="{7C216F95-B835-451C-95C6-6172F953CE10}" destId="{51571BCB-D30F-4254-BED0-93A318DCDCF6}" srcOrd="1" destOrd="0" presId="urn:microsoft.com/office/officeart/2005/8/layout/pyramid1"/>
    <dgm:cxn modelId="{354A0257-576D-44AE-9D46-95F0BB7008BC}" srcId="{EBA8922D-F6F4-4D5B-90A7-73393B550717}" destId="{7C216F95-B835-451C-95C6-6172F953CE10}" srcOrd="2" destOrd="0" parTransId="{8E491347-CC7F-47FE-B3A1-189B652653E0}" sibTransId="{BE8527F6-5A7B-4B9E-803E-E3034E76AFEA}"/>
    <dgm:cxn modelId="{EDAEE40D-BD54-49D0-A650-8CBBDFBEF50A}" srcId="{EBA8922D-F6F4-4D5B-90A7-73393B550717}" destId="{DD311311-07BA-45EA-A563-BF3C0C5FE30E}" srcOrd="0" destOrd="0" parTransId="{47E3D8B2-84E1-4E66-ADD1-0FF3EBA0ABEA}" sibTransId="{4100864C-917D-4512-9B95-71FDCEBE8C08}"/>
    <dgm:cxn modelId="{53D1F8D4-7F29-4DB3-9B19-CEC0D588C24F}" type="presOf" srcId="{DD311311-07BA-45EA-A563-BF3C0C5FE30E}" destId="{FBFB4ABB-1740-4A4A-B969-1244AED796B7}" srcOrd="0" destOrd="0" presId="urn:microsoft.com/office/officeart/2005/8/layout/pyramid1"/>
    <dgm:cxn modelId="{2B3EC0CD-5EDD-4C70-83EA-69A2489DB5AA}" type="presOf" srcId="{5B10A694-FE28-440C-8F9E-6CF09FD51EEC}" destId="{79805DE7-F06A-4A0D-AA35-9EF2BB38BEF1}" srcOrd="1" destOrd="0" presId="urn:microsoft.com/office/officeart/2005/8/layout/pyramid1"/>
    <dgm:cxn modelId="{3A17E588-0035-4E42-9946-A8EC297D6EC9}" type="presOf" srcId="{6F15B94E-85A8-47FC-BA1C-51595E1F7B7A}" destId="{D2895DEA-E9FD-4287-9A47-B5E72B4F138C}" srcOrd="0" destOrd="0" presId="urn:microsoft.com/office/officeart/2005/8/layout/pyramid1"/>
    <dgm:cxn modelId="{E221E3C2-81EE-4C10-94BA-F81649785A81}" type="presParOf" srcId="{6835F34E-BB87-4A34-823C-F07752D6B7D4}" destId="{17973FED-D276-4C76-BBD8-9354D3D59AFA}" srcOrd="0" destOrd="0" presId="urn:microsoft.com/office/officeart/2005/8/layout/pyramid1"/>
    <dgm:cxn modelId="{C7B58AF0-C1F4-4B7E-9EEA-69B1F4E52C0F}" type="presParOf" srcId="{17973FED-D276-4C76-BBD8-9354D3D59AFA}" destId="{FBFB4ABB-1740-4A4A-B969-1244AED796B7}" srcOrd="0" destOrd="0" presId="urn:microsoft.com/office/officeart/2005/8/layout/pyramid1"/>
    <dgm:cxn modelId="{5478D37C-B7E7-44DB-B6C2-7A153FFDA3F2}" type="presParOf" srcId="{17973FED-D276-4C76-BBD8-9354D3D59AFA}" destId="{9A23A1CC-1CB0-420E-999B-331B28F093E2}" srcOrd="1" destOrd="0" presId="urn:microsoft.com/office/officeart/2005/8/layout/pyramid1"/>
    <dgm:cxn modelId="{33E01C92-31F2-4AEB-974D-794DE09872ED}" type="presParOf" srcId="{6835F34E-BB87-4A34-823C-F07752D6B7D4}" destId="{52BEA621-E82D-4182-891F-BC8ECDBFC090}" srcOrd="1" destOrd="0" presId="urn:microsoft.com/office/officeart/2005/8/layout/pyramid1"/>
    <dgm:cxn modelId="{F29EF001-D2CF-488A-AE96-B949956F0BC7}" type="presParOf" srcId="{52BEA621-E82D-4182-891F-BC8ECDBFC090}" destId="{EB3C10C1-D2BC-4E9F-880B-1F65E9F5B479}" srcOrd="0" destOrd="0" presId="urn:microsoft.com/office/officeart/2005/8/layout/pyramid1"/>
    <dgm:cxn modelId="{61FE1093-0116-429D-ADDD-08A41BB867CD}" type="presParOf" srcId="{52BEA621-E82D-4182-891F-BC8ECDBFC090}" destId="{79805DE7-F06A-4A0D-AA35-9EF2BB38BEF1}" srcOrd="1" destOrd="0" presId="urn:microsoft.com/office/officeart/2005/8/layout/pyramid1"/>
    <dgm:cxn modelId="{32CA9C43-0D94-4C3B-93AC-44C16EA5D104}" type="presParOf" srcId="{6835F34E-BB87-4A34-823C-F07752D6B7D4}" destId="{94A1F26D-B520-4E57-9639-795CAD96DB62}" srcOrd="2" destOrd="0" presId="urn:microsoft.com/office/officeart/2005/8/layout/pyramid1"/>
    <dgm:cxn modelId="{B1D2CDDE-FE8D-4F38-9C6B-C59FA6213433}" type="presParOf" srcId="{94A1F26D-B520-4E57-9639-795CAD96DB62}" destId="{12CF412E-7526-4046-964D-90D7E3FCD2EC}" srcOrd="0" destOrd="0" presId="urn:microsoft.com/office/officeart/2005/8/layout/pyramid1"/>
    <dgm:cxn modelId="{B76F30A6-F5A4-4D19-B1BC-8566B6696DB3}" type="presParOf" srcId="{94A1F26D-B520-4E57-9639-795CAD96DB62}" destId="{51571BCB-D30F-4254-BED0-93A318DCDCF6}" srcOrd="1" destOrd="0" presId="urn:microsoft.com/office/officeart/2005/8/layout/pyramid1"/>
    <dgm:cxn modelId="{E43168AF-550B-4EB7-8A92-BFDC6309D214}" type="presParOf" srcId="{6835F34E-BB87-4A34-823C-F07752D6B7D4}" destId="{7C3A7B76-E60F-412B-A69F-EF4C9F252E4F}" srcOrd="3" destOrd="0" presId="urn:microsoft.com/office/officeart/2005/8/layout/pyramid1"/>
    <dgm:cxn modelId="{BD6A8D58-EC7F-4E2B-8BFB-93DA96B436A0}" type="presParOf" srcId="{7C3A7B76-E60F-412B-A69F-EF4C9F252E4F}" destId="{D2895DEA-E9FD-4287-9A47-B5E72B4F138C}" srcOrd="0" destOrd="0" presId="urn:microsoft.com/office/officeart/2005/8/layout/pyramid1"/>
    <dgm:cxn modelId="{5BE0F838-3DA7-4100-89FD-C402E596EE76}" type="presParOf" srcId="{7C3A7B76-E60F-412B-A69F-EF4C9F252E4F}" destId="{130D16F1-5758-4330-8BE7-50FFF0BA683F}"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FB4ABB-1740-4A4A-B969-1244AED796B7}">
      <dsp:nvSpPr>
        <dsp:cNvPr id="0" name=""/>
        <dsp:cNvSpPr/>
      </dsp:nvSpPr>
      <dsp:spPr>
        <a:xfrm>
          <a:off x="3086099" y="0"/>
          <a:ext cx="2057400" cy="971550"/>
        </a:xfrm>
        <a:prstGeom prst="trapezoid">
          <a:avLst>
            <a:gd name="adj" fmla="val 10588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Planter </a:t>
          </a:r>
          <a:r>
            <a:rPr lang="en-US" sz="2700" kern="1200" dirty="0" smtClean="0"/>
            <a:t>, 20 or more slaves</a:t>
          </a:r>
          <a:endParaRPr lang="en-US" sz="2700" kern="1200" dirty="0"/>
        </a:p>
      </dsp:txBody>
      <dsp:txXfrm>
        <a:off x="3086099" y="0"/>
        <a:ext cx="2057400" cy="971550"/>
      </dsp:txXfrm>
    </dsp:sp>
    <dsp:sp modelId="{EB3C10C1-D2BC-4E9F-880B-1F65E9F5B479}">
      <dsp:nvSpPr>
        <dsp:cNvPr id="0" name=""/>
        <dsp:cNvSpPr/>
      </dsp:nvSpPr>
      <dsp:spPr>
        <a:xfrm>
          <a:off x="2057399" y="971550"/>
          <a:ext cx="4114800" cy="971550"/>
        </a:xfrm>
        <a:prstGeom prst="trapezoid">
          <a:avLst>
            <a:gd name="adj" fmla="val 10588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Yeoman, 4 or less slaves</a:t>
          </a:r>
          <a:endParaRPr lang="en-US" sz="2700" kern="1200" dirty="0"/>
        </a:p>
      </dsp:txBody>
      <dsp:txXfrm>
        <a:off x="2777489" y="971550"/>
        <a:ext cx="2674620" cy="971550"/>
      </dsp:txXfrm>
    </dsp:sp>
    <dsp:sp modelId="{12CF412E-7526-4046-964D-90D7E3FCD2EC}">
      <dsp:nvSpPr>
        <dsp:cNvPr id="0" name=""/>
        <dsp:cNvSpPr/>
      </dsp:nvSpPr>
      <dsp:spPr>
        <a:xfrm>
          <a:off x="1028699" y="1962861"/>
          <a:ext cx="6172200" cy="971550"/>
        </a:xfrm>
        <a:prstGeom prst="trapezoid">
          <a:avLst>
            <a:gd name="adj" fmla="val 10588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Rural Poor</a:t>
          </a:r>
          <a:endParaRPr lang="en-US" sz="2700" kern="1200" dirty="0"/>
        </a:p>
      </dsp:txBody>
      <dsp:txXfrm>
        <a:off x="2108834" y="1962861"/>
        <a:ext cx="4011930" cy="971550"/>
      </dsp:txXfrm>
    </dsp:sp>
    <dsp:sp modelId="{D2895DEA-E9FD-4287-9A47-B5E72B4F138C}">
      <dsp:nvSpPr>
        <dsp:cNvPr id="0" name=""/>
        <dsp:cNvSpPr/>
      </dsp:nvSpPr>
      <dsp:spPr>
        <a:xfrm>
          <a:off x="0" y="2914649"/>
          <a:ext cx="8229600" cy="971550"/>
        </a:xfrm>
        <a:prstGeom prst="trapezoid">
          <a:avLst>
            <a:gd name="adj" fmla="val 10588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African Americans</a:t>
          </a:r>
          <a:endParaRPr lang="en-US" sz="2700" kern="1200" dirty="0"/>
        </a:p>
      </dsp:txBody>
      <dsp:txXfrm>
        <a:off x="1440179" y="2914649"/>
        <a:ext cx="5349240" cy="97155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C43C1-A626-4147-8003-317C6C3AD48D}" type="datetimeFigureOut">
              <a:rPr lang="en-US" smtClean="0"/>
              <a:pPr/>
              <a:t>11/21/2013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252385-F69C-41D6-8109-CE58C08276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C43C1-A626-4147-8003-317C6C3AD48D}" type="datetimeFigureOut">
              <a:rPr lang="en-US" smtClean="0"/>
              <a:pPr/>
              <a:t>11/21/2013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52385-F69C-41D6-8109-CE58C08276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7 Review</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Missouri Compromise </a:t>
            </a:r>
            <a:endParaRPr lang="en-US" dirty="0"/>
          </a:p>
        </p:txBody>
      </p:sp>
      <p:sp>
        <p:nvSpPr>
          <p:cNvPr id="3" name="Content Placeholder 2"/>
          <p:cNvSpPr>
            <a:spLocks noGrp="1"/>
          </p:cNvSpPr>
          <p:nvPr>
            <p:ph idx="1"/>
          </p:nvPr>
        </p:nvSpPr>
        <p:spPr/>
        <p:txBody>
          <a:bodyPr/>
          <a:lstStyle/>
          <a:p>
            <a:r>
              <a:rPr lang="en-US" dirty="0" smtClean="0"/>
              <a:t>Missouri wanted to be a slave state and would upset the balance in the senate in favor of slave states</a:t>
            </a:r>
          </a:p>
          <a:p>
            <a:r>
              <a:rPr lang="en-US" dirty="0" smtClean="0"/>
              <a:t>States need to be admitted in pairs to keep balance. MO becomes  slave and ME becomes Free. </a:t>
            </a:r>
          </a:p>
          <a:p>
            <a:r>
              <a:rPr lang="en-US" dirty="0" smtClean="0"/>
              <a:t>Creates a line dividing the country between slave </a:t>
            </a:r>
            <a:r>
              <a:rPr lang="en-US" smtClean="0"/>
              <a:t>and free</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Elections</a:t>
            </a:r>
            <a:endParaRPr lang="en-US" dirty="0"/>
          </a:p>
        </p:txBody>
      </p:sp>
      <p:sp>
        <p:nvSpPr>
          <p:cNvPr id="5" name="Text Placeholder 4"/>
          <p:cNvSpPr>
            <a:spLocks noGrp="1"/>
          </p:cNvSpPr>
          <p:nvPr>
            <p:ph type="body" idx="1"/>
          </p:nvPr>
        </p:nvSpPr>
        <p:spPr/>
        <p:txBody>
          <a:bodyPr/>
          <a:lstStyle/>
          <a:p>
            <a:r>
              <a:rPr lang="en-US" dirty="0" smtClean="0"/>
              <a:t>Election 1824</a:t>
            </a:r>
            <a:endParaRPr lang="en-US" dirty="0"/>
          </a:p>
        </p:txBody>
      </p:sp>
      <p:sp>
        <p:nvSpPr>
          <p:cNvPr id="6" name="Content Placeholder 5"/>
          <p:cNvSpPr>
            <a:spLocks noGrp="1"/>
          </p:cNvSpPr>
          <p:nvPr>
            <p:ph sz="half" idx="2"/>
          </p:nvPr>
        </p:nvSpPr>
        <p:spPr/>
        <p:txBody>
          <a:bodyPr/>
          <a:lstStyle/>
          <a:p>
            <a:r>
              <a:rPr lang="en-US" dirty="0" smtClean="0"/>
              <a:t>John Quincy Adams</a:t>
            </a:r>
          </a:p>
          <a:p>
            <a:r>
              <a:rPr lang="en-US" dirty="0" smtClean="0"/>
              <a:t>Andrew Jackson</a:t>
            </a:r>
          </a:p>
          <a:p>
            <a:r>
              <a:rPr lang="en-US" dirty="0" smtClean="0"/>
              <a:t>William Crawford</a:t>
            </a:r>
          </a:p>
          <a:p>
            <a:r>
              <a:rPr lang="en-US" dirty="0" smtClean="0"/>
              <a:t>Henry Clay </a:t>
            </a:r>
            <a:endParaRPr lang="en-US" dirty="0"/>
          </a:p>
        </p:txBody>
      </p:sp>
      <p:sp>
        <p:nvSpPr>
          <p:cNvPr id="7" name="Text Placeholder 6"/>
          <p:cNvSpPr>
            <a:spLocks noGrp="1"/>
          </p:cNvSpPr>
          <p:nvPr>
            <p:ph type="body" sz="quarter" idx="3"/>
          </p:nvPr>
        </p:nvSpPr>
        <p:spPr/>
        <p:txBody>
          <a:bodyPr/>
          <a:lstStyle/>
          <a:p>
            <a:r>
              <a:rPr lang="en-US" dirty="0" smtClean="0"/>
              <a:t>Election 1828</a:t>
            </a:r>
            <a:endParaRPr lang="en-US" dirty="0"/>
          </a:p>
        </p:txBody>
      </p:sp>
      <p:sp>
        <p:nvSpPr>
          <p:cNvPr id="8" name="Content Placeholder 7"/>
          <p:cNvSpPr>
            <a:spLocks noGrp="1"/>
          </p:cNvSpPr>
          <p:nvPr>
            <p:ph sz="quarter" idx="4"/>
          </p:nvPr>
        </p:nvSpPr>
        <p:spPr/>
        <p:txBody>
          <a:bodyPr/>
          <a:lstStyle/>
          <a:p>
            <a:r>
              <a:rPr lang="en-US" dirty="0" smtClean="0"/>
              <a:t>Andrew Jackson</a:t>
            </a:r>
          </a:p>
          <a:p>
            <a:r>
              <a:rPr lang="en-US" dirty="0" smtClean="0"/>
              <a:t>John Quincy Adams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fade">
                                      <p:cBhvr>
                                        <p:cTn id="3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Corrupt Bargain </a:t>
            </a:r>
            <a:endParaRPr lang="en-US" dirty="0"/>
          </a:p>
        </p:txBody>
      </p:sp>
      <p:sp>
        <p:nvSpPr>
          <p:cNvPr id="8" name="Content Placeholder 7"/>
          <p:cNvSpPr>
            <a:spLocks noGrp="1"/>
          </p:cNvSpPr>
          <p:nvPr>
            <p:ph idx="1"/>
          </p:nvPr>
        </p:nvSpPr>
        <p:spPr/>
        <p:txBody>
          <a:bodyPr/>
          <a:lstStyle/>
          <a:p>
            <a:r>
              <a:rPr lang="en-US" dirty="0" smtClean="0"/>
              <a:t>Election 1824</a:t>
            </a:r>
          </a:p>
          <a:p>
            <a:r>
              <a:rPr lang="en-US" dirty="0" smtClean="0"/>
              <a:t>Henry Clay as Speaker of the House uses his influence to make John Quincy Adams President in exchange for him being named Secretary </a:t>
            </a:r>
            <a:r>
              <a:rPr lang="en-US" smtClean="0"/>
              <a:t>of State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2288" y="4800600"/>
            <a:ext cx="5486400" cy="914400"/>
          </a:xfrm>
        </p:spPr>
        <p:txBody>
          <a:bodyPr>
            <a:normAutofit fontScale="90000"/>
          </a:bodyPr>
          <a:lstStyle/>
          <a:p>
            <a:r>
              <a:rPr lang="en-US" dirty="0" smtClean="0">
                <a:solidFill>
                  <a:srgbClr val="FF0000"/>
                </a:solidFill>
              </a:rPr>
              <a:t>1. MO Compromise Line</a:t>
            </a:r>
            <a:br>
              <a:rPr lang="en-US" dirty="0" smtClean="0">
                <a:solidFill>
                  <a:srgbClr val="FF0000"/>
                </a:solidFill>
              </a:rPr>
            </a:br>
            <a:r>
              <a:rPr lang="en-US" dirty="0" smtClean="0"/>
              <a:t>2. Missouri and Maine added</a:t>
            </a:r>
            <a:br>
              <a:rPr lang="en-US" dirty="0" smtClean="0"/>
            </a:br>
            <a:r>
              <a:rPr lang="en-US" dirty="0" smtClean="0">
                <a:solidFill>
                  <a:schemeClr val="accent3">
                    <a:lumMod val="50000"/>
                  </a:schemeClr>
                </a:solidFill>
              </a:rPr>
              <a:t>3. Florida added by Adam </a:t>
            </a:r>
            <a:r>
              <a:rPr lang="en-US" dirty="0" err="1" smtClean="0">
                <a:solidFill>
                  <a:schemeClr val="accent3">
                    <a:lumMod val="50000"/>
                  </a:schemeClr>
                </a:solidFill>
              </a:rPr>
              <a:t>Onis</a:t>
            </a:r>
            <a:r>
              <a:rPr lang="en-US" dirty="0" smtClean="0">
                <a:solidFill>
                  <a:schemeClr val="accent3">
                    <a:lumMod val="50000"/>
                  </a:schemeClr>
                </a:solidFill>
              </a:rPr>
              <a:t> Treaty</a:t>
            </a:r>
            <a:endParaRPr lang="en-US" dirty="0">
              <a:solidFill>
                <a:srgbClr val="FF0000"/>
              </a:solidFill>
            </a:endParaRPr>
          </a:p>
        </p:txBody>
      </p:sp>
      <p:sp>
        <p:nvSpPr>
          <p:cNvPr id="7" name="Text Placeholder 6"/>
          <p:cNvSpPr>
            <a:spLocks noGrp="1"/>
          </p:cNvSpPr>
          <p:nvPr>
            <p:ph type="body" sz="half" idx="2"/>
          </p:nvPr>
        </p:nvSpPr>
        <p:spPr>
          <a:xfrm>
            <a:off x="1828800" y="5334000"/>
            <a:ext cx="5486400" cy="804862"/>
          </a:xfrm>
        </p:spPr>
        <p:txBody>
          <a:bodyPr/>
          <a:lstStyle/>
          <a:p>
            <a:endParaRPr lang="en-US" dirty="0"/>
          </a:p>
        </p:txBody>
      </p:sp>
      <p:pic>
        <p:nvPicPr>
          <p:cNvPr id="8" name="Picture Placeholder 7" descr="Missouri_Compromise_map.jpg"/>
          <p:cNvPicPr>
            <a:picLocks noGrp="1" noChangeAspect="1"/>
          </p:cNvPicPr>
          <p:nvPr>
            <p:ph type="pic" idx="1"/>
          </p:nvPr>
        </p:nvPicPr>
        <p:blipFill>
          <a:blip r:embed="rId2" cstate="print"/>
          <a:srcRect l="4011" r="4011"/>
          <a:stretch>
            <a:fillRect/>
          </a:stretch>
        </p:blipFill>
        <p:spPr>
          <a:xfrm>
            <a:off x="762000" y="228600"/>
            <a:ext cx="7543800" cy="4498975"/>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1-7 Presidents</a:t>
            </a:r>
            <a:endParaRPr lang="en-US" dirty="0"/>
          </a:p>
        </p:txBody>
      </p:sp>
      <p:sp>
        <p:nvSpPr>
          <p:cNvPr id="6" name="Content Placeholder 5"/>
          <p:cNvSpPr>
            <a:spLocks noGrp="1"/>
          </p:cNvSpPr>
          <p:nvPr>
            <p:ph idx="1"/>
          </p:nvPr>
        </p:nvSpPr>
        <p:spPr/>
        <p:txBody>
          <a:bodyPr/>
          <a:lstStyle/>
          <a:p>
            <a:pPr marL="514350" indent="-514350">
              <a:buFont typeface="+mj-lt"/>
              <a:buAutoNum type="arabicPeriod"/>
            </a:pPr>
            <a:r>
              <a:rPr lang="en-US" dirty="0" smtClean="0"/>
              <a:t>George Washington</a:t>
            </a:r>
          </a:p>
          <a:p>
            <a:pPr marL="514350" indent="-514350">
              <a:buFont typeface="+mj-lt"/>
              <a:buAutoNum type="arabicPeriod"/>
            </a:pPr>
            <a:r>
              <a:rPr lang="en-US" dirty="0" smtClean="0"/>
              <a:t>John Adams</a:t>
            </a:r>
          </a:p>
          <a:p>
            <a:pPr marL="514350" indent="-514350">
              <a:buFont typeface="+mj-lt"/>
              <a:buAutoNum type="arabicPeriod"/>
            </a:pPr>
            <a:r>
              <a:rPr lang="en-US" dirty="0" smtClean="0"/>
              <a:t>Thomas Jefferson</a:t>
            </a:r>
          </a:p>
          <a:p>
            <a:pPr marL="514350" indent="-514350">
              <a:buFont typeface="+mj-lt"/>
              <a:buAutoNum type="arabicPeriod"/>
            </a:pPr>
            <a:r>
              <a:rPr lang="en-US" dirty="0" smtClean="0"/>
              <a:t>James Madison</a:t>
            </a:r>
          </a:p>
          <a:p>
            <a:pPr marL="514350" indent="-514350">
              <a:buFont typeface="+mj-lt"/>
              <a:buAutoNum type="arabicPeriod"/>
            </a:pPr>
            <a:r>
              <a:rPr lang="en-US" dirty="0" smtClean="0"/>
              <a:t>James Monroe</a:t>
            </a:r>
          </a:p>
          <a:p>
            <a:pPr marL="514350" indent="-514350">
              <a:buFont typeface="+mj-lt"/>
              <a:buAutoNum type="arabicPeriod"/>
            </a:pPr>
            <a:r>
              <a:rPr lang="en-US" dirty="0" smtClean="0"/>
              <a:t>John Quincy Adams</a:t>
            </a:r>
          </a:p>
          <a:p>
            <a:pPr marL="514350" indent="-514350">
              <a:buFont typeface="+mj-lt"/>
              <a:buAutoNum type="arabicPeriod"/>
            </a:pPr>
            <a:r>
              <a:rPr lang="en-US" dirty="0" smtClean="0"/>
              <a:t>Andrew Jackson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Diplomatic Policy</a:t>
            </a:r>
            <a:endParaRPr lang="en-US" dirty="0"/>
          </a:p>
        </p:txBody>
      </p:sp>
      <p:sp>
        <p:nvSpPr>
          <p:cNvPr id="3" name="Content Placeholder 2"/>
          <p:cNvSpPr>
            <a:spLocks noGrp="1"/>
          </p:cNvSpPr>
          <p:nvPr>
            <p:ph idx="1"/>
          </p:nvPr>
        </p:nvSpPr>
        <p:spPr/>
        <p:txBody>
          <a:bodyPr/>
          <a:lstStyle/>
          <a:p>
            <a:r>
              <a:rPr lang="en-US" dirty="0" smtClean="0"/>
              <a:t>Monroe </a:t>
            </a:r>
            <a:r>
              <a:rPr lang="en-US" dirty="0" smtClean="0"/>
              <a:t>Doctrine</a:t>
            </a:r>
          </a:p>
          <a:p>
            <a:r>
              <a:rPr lang="en-US" dirty="0" smtClean="0"/>
              <a:t>Fearful the Quadruple alliance may attempt to take back Spanish Colonies</a:t>
            </a:r>
            <a:endParaRPr lang="en-US" dirty="0" smtClean="0"/>
          </a:p>
          <a:p>
            <a:r>
              <a:rPr lang="en-US" dirty="0" smtClean="0"/>
              <a:t>The America’s were closed to colonization and any attempt by the European powers would be seen as an attack on the United States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Economic Policy</a:t>
            </a:r>
            <a:endParaRPr lang="en-US" dirty="0"/>
          </a:p>
        </p:txBody>
      </p:sp>
      <p:sp>
        <p:nvSpPr>
          <p:cNvPr id="3" name="Content Placeholder 2"/>
          <p:cNvSpPr>
            <a:spLocks noGrp="1"/>
          </p:cNvSpPr>
          <p:nvPr>
            <p:ph idx="1"/>
          </p:nvPr>
        </p:nvSpPr>
        <p:spPr/>
        <p:txBody>
          <a:bodyPr/>
          <a:lstStyle/>
          <a:p>
            <a:r>
              <a:rPr lang="en-US" dirty="0" smtClean="0"/>
              <a:t>Recreate Bank of the United States to handle finances</a:t>
            </a:r>
          </a:p>
          <a:p>
            <a:r>
              <a:rPr lang="en-US" dirty="0" smtClean="0"/>
              <a:t>Tariff of 1816 to protect American businesses from cheap British </a:t>
            </a:r>
            <a:r>
              <a:rPr lang="en-US" dirty="0" smtClean="0"/>
              <a:t>imports</a:t>
            </a:r>
          </a:p>
          <a:p>
            <a:r>
              <a:rPr lang="en-US" dirty="0" smtClean="0"/>
              <a:t>American System to improve transportation</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Judicial Policy</a:t>
            </a:r>
            <a:endParaRPr lang="en-US" dirty="0"/>
          </a:p>
        </p:txBody>
      </p:sp>
      <p:sp>
        <p:nvSpPr>
          <p:cNvPr id="3" name="Content Placeholder 2"/>
          <p:cNvSpPr>
            <a:spLocks noGrp="1"/>
          </p:cNvSpPr>
          <p:nvPr>
            <p:ph idx="1"/>
          </p:nvPr>
        </p:nvSpPr>
        <p:spPr/>
        <p:txBody>
          <a:bodyPr/>
          <a:lstStyle/>
          <a:p>
            <a:r>
              <a:rPr lang="en-US" dirty="0" smtClean="0"/>
              <a:t>John Marshall</a:t>
            </a:r>
          </a:p>
          <a:p>
            <a:r>
              <a:rPr lang="en-US" dirty="0" smtClean="0"/>
              <a:t>McCullough V MD; Gibbons V Ogden; Hunter V Lessee</a:t>
            </a:r>
          </a:p>
          <a:p>
            <a:r>
              <a:rPr lang="en-US" dirty="0" smtClean="0"/>
              <a:t>Federal government stronger then state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Industrial Revolution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National Road</a:t>
            </a:r>
          </a:p>
          <a:p>
            <a:pPr marL="514350" indent="-514350">
              <a:buAutoNum type="arabicPeriod"/>
            </a:pPr>
            <a:r>
              <a:rPr lang="en-US" dirty="0" smtClean="0"/>
              <a:t>Albany to Buffalo NY</a:t>
            </a:r>
          </a:p>
          <a:p>
            <a:pPr marL="514350" indent="-514350">
              <a:buAutoNum type="arabicPeriod"/>
            </a:pPr>
            <a:r>
              <a:rPr lang="en-US" dirty="0" smtClean="0"/>
              <a:t>Cotton Gin</a:t>
            </a:r>
          </a:p>
          <a:p>
            <a:pPr marL="514350" indent="-514350">
              <a:buNone/>
            </a:pPr>
            <a:r>
              <a:rPr lang="en-US" dirty="0" smtClean="0"/>
              <a:t>	</a:t>
            </a:r>
            <a:r>
              <a:rPr lang="en-US" dirty="0" smtClean="0"/>
              <a:t>More cotton grown in south creates boom in their economy, same time provides enough cotton for the growing textile miles in the North</a:t>
            </a:r>
          </a:p>
          <a:p>
            <a:pPr marL="514350" indent="-514350">
              <a:buAutoNum type="arabi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Inventions Industrial </a:t>
            </a:r>
            <a:r>
              <a:rPr lang="en-US" b="1" dirty="0"/>
              <a:t>Revolution</a:t>
            </a:r>
            <a:endParaRPr lang="en-US" dirty="0"/>
          </a:p>
        </p:txBody>
      </p:sp>
      <p:sp>
        <p:nvSpPr>
          <p:cNvPr id="3" name="Content Placeholder 2"/>
          <p:cNvSpPr>
            <a:spLocks noGrp="1"/>
          </p:cNvSpPr>
          <p:nvPr>
            <p:ph idx="1"/>
          </p:nvPr>
        </p:nvSpPr>
        <p:spPr>
          <a:xfrm>
            <a:off x="228600" y="838200"/>
            <a:ext cx="8686800" cy="5791200"/>
          </a:xfrm>
        </p:spPr>
        <p:txBody>
          <a:bodyPr>
            <a:normAutofit fontScale="32500" lnSpcReduction="20000"/>
          </a:bodyPr>
          <a:lstStyle/>
          <a:p>
            <a:pPr marL="514350" indent="-514350">
              <a:buNone/>
            </a:pPr>
            <a:r>
              <a:rPr lang="en-US" sz="4900" dirty="0" smtClean="0"/>
              <a:t>1. Steamboats</a:t>
            </a:r>
          </a:p>
          <a:p>
            <a:pPr marL="514350" indent="-514350">
              <a:buNone/>
            </a:pPr>
            <a:r>
              <a:rPr lang="en-US" sz="4900" dirty="0"/>
              <a:t> </a:t>
            </a:r>
            <a:r>
              <a:rPr lang="en-US" sz="4900" dirty="0" smtClean="0"/>
              <a:t>       Carry cargo upstream</a:t>
            </a:r>
          </a:p>
          <a:p>
            <a:pPr marL="514350" indent="-514350">
              <a:buNone/>
            </a:pPr>
            <a:r>
              <a:rPr lang="en-US" sz="4900" dirty="0" smtClean="0"/>
              <a:t>        S &amp; N can moves and receive goods cheaper and faster. </a:t>
            </a:r>
          </a:p>
          <a:p>
            <a:pPr marL="514350" indent="-514350">
              <a:buNone/>
            </a:pPr>
            <a:r>
              <a:rPr lang="en-US" sz="4900" dirty="0" smtClean="0"/>
              <a:t>        Helps farmers along Mississippi River</a:t>
            </a:r>
            <a:endParaRPr lang="en-US" sz="4900" dirty="0"/>
          </a:p>
          <a:p>
            <a:pPr>
              <a:buNone/>
            </a:pPr>
            <a:r>
              <a:rPr lang="en-US" sz="4900" dirty="0"/>
              <a:t>2. Cotton </a:t>
            </a:r>
            <a:r>
              <a:rPr lang="en-US" sz="4900" dirty="0" smtClean="0"/>
              <a:t>Gin</a:t>
            </a:r>
          </a:p>
          <a:p>
            <a:pPr>
              <a:buNone/>
            </a:pPr>
            <a:r>
              <a:rPr lang="en-US" sz="4900" dirty="0"/>
              <a:t>	</a:t>
            </a:r>
            <a:r>
              <a:rPr lang="en-US" sz="4900" dirty="0" smtClean="0"/>
              <a:t>picks seeds out of cotton</a:t>
            </a:r>
          </a:p>
          <a:p>
            <a:pPr>
              <a:buNone/>
            </a:pPr>
            <a:r>
              <a:rPr lang="en-US" sz="4900" dirty="0"/>
              <a:t>	</a:t>
            </a:r>
            <a:r>
              <a:rPr lang="en-US" sz="4900" dirty="0" smtClean="0"/>
              <a:t>S = produce cotton faster N = lowers price of cotton</a:t>
            </a:r>
            <a:endParaRPr lang="en-US" sz="4900" dirty="0"/>
          </a:p>
          <a:p>
            <a:pPr>
              <a:buNone/>
            </a:pPr>
            <a:r>
              <a:rPr lang="en-US" sz="4900" dirty="0"/>
              <a:t>3. </a:t>
            </a:r>
            <a:r>
              <a:rPr lang="en-US" sz="4900" dirty="0" smtClean="0"/>
              <a:t>Railroads</a:t>
            </a:r>
          </a:p>
          <a:p>
            <a:pPr>
              <a:buNone/>
            </a:pPr>
            <a:r>
              <a:rPr lang="en-US" sz="4900" dirty="0"/>
              <a:t>	</a:t>
            </a:r>
            <a:r>
              <a:rPr lang="en-US" sz="4900" dirty="0" smtClean="0"/>
              <a:t>More Railroads in the North, connect and create major cities, allows for more growth and connections with the West</a:t>
            </a:r>
          </a:p>
          <a:p>
            <a:pPr>
              <a:buNone/>
            </a:pPr>
            <a:r>
              <a:rPr lang="en-US" sz="4900" dirty="0"/>
              <a:t>	</a:t>
            </a:r>
            <a:r>
              <a:rPr lang="en-US" sz="4900" dirty="0" smtClean="0"/>
              <a:t>Helps move product quicker and faster</a:t>
            </a:r>
            <a:endParaRPr lang="en-US" sz="4900" dirty="0"/>
          </a:p>
          <a:p>
            <a:pPr>
              <a:buNone/>
            </a:pPr>
            <a:r>
              <a:rPr lang="en-US" sz="4900" dirty="0"/>
              <a:t>4. </a:t>
            </a:r>
            <a:r>
              <a:rPr lang="en-US" sz="4900" dirty="0" smtClean="0"/>
              <a:t>Telegraph</a:t>
            </a:r>
          </a:p>
          <a:p>
            <a:pPr>
              <a:buNone/>
            </a:pPr>
            <a:r>
              <a:rPr lang="en-US" sz="4900" dirty="0" smtClean="0"/>
              <a:t>	</a:t>
            </a:r>
            <a:r>
              <a:rPr lang="en-US" sz="4900" dirty="0" smtClean="0"/>
              <a:t>Allows for widespread communication</a:t>
            </a:r>
            <a:endParaRPr lang="en-US" sz="4900" dirty="0" smtClean="0"/>
          </a:p>
          <a:p>
            <a:pPr>
              <a:buNone/>
            </a:pPr>
            <a:r>
              <a:rPr lang="en-US" sz="4900" dirty="0" smtClean="0"/>
              <a:t>	Connects North and South with the West</a:t>
            </a:r>
            <a:endParaRPr lang="en-US" sz="4900" dirty="0"/>
          </a:p>
          <a:p>
            <a:pPr>
              <a:buNone/>
            </a:pPr>
            <a:r>
              <a:rPr lang="en-US" sz="4900" dirty="0"/>
              <a:t>5. </a:t>
            </a:r>
            <a:r>
              <a:rPr lang="en-US" sz="4900" dirty="0" smtClean="0"/>
              <a:t>Factories</a:t>
            </a:r>
          </a:p>
          <a:p>
            <a:pPr>
              <a:buNone/>
            </a:pPr>
            <a:r>
              <a:rPr lang="en-US" sz="4900" dirty="0"/>
              <a:t>	</a:t>
            </a:r>
            <a:r>
              <a:rPr lang="en-US" sz="4900" dirty="0" smtClean="0"/>
              <a:t>Increases demand for Sothern crops</a:t>
            </a:r>
          </a:p>
          <a:p>
            <a:pPr>
              <a:buNone/>
            </a:pPr>
            <a:r>
              <a:rPr lang="en-US" sz="4900" dirty="0"/>
              <a:t>	</a:t>
            </a:r>
            <a:r>
              <a:rPr lang="en-US" sz="4900" dirty="0" smtClean="0"/>
              <a:t>Increased population in the North due to immigration, etc helps full the growth of Factories and cities</a:t>
            </a:r>
          </a:p>
          <a:p>
            <a:pPr>
              <a:buNone/>
            </a:pPr>
            <a:r>
              <a:rPr lang="en-US" sz="4900" dirty="0"/>
              <a:t>	</a:t>
            </a:r>
            <a:r>
              <a:rPr lang="en-US" sz="4900" dirty="0" smtClean="0"/>
              <a:t>Allows for goods to be made quicker and cheaper for the North and South</a:t>
            </a:r>
            <a:endParaRPr lang="en-US" sz="4900" dirty="0"/>
          </a:p>
          <a:p>
            <a:pPr>
              <a:buNone/>
            </a:pPr>
            <a:r>
              <a:rPr lang="en-US" sz="4900" dirty="0"/>
              <a:t>6. Mechanical </a:t>
            </a:r>
            <a:r>
              <a:rPr lang="en-US" sz="4900" dirty="0" smtClean="0"/>
              <a:t>Reaper</a:t>
            </a:r>
          </a:p>
          <a:p>
            <a:pPr>
              <a:buNone/>
            </a:pPr>
            <a:r>
              <a:rPr lang="en-US" sz="4900" dirty="0" smtClean="0"/>
              <a:t>	Allows the South to clear crops faster, can  plant larger fields with less help. New Technology will increase crops and lower prices, but new technology expensive putting many farmers into debt</a:t>
            </a:r>
          </a:p>
          <a:p>
            <a:pPr>
              <a:buNone/>
            </a:pPr>
            <a:r>
              <a:rPr lang="en-US" sz="4900" dirty="0"/>
              <a:t>	</a:t>
            </a:r>
            <a:r>
              <a:rPr lang="en-US" sz="4900" dirty="0" smtClean="0"/>
              <a:t>North and West can get crops/food for less</a:t>
            </a:r>
            <a:endParaRPr lang="en-US" sz="4900" dirty="0"/>
          </a:p>
          <a:p>
            <a:pPr>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20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20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20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fade">
                                      <p:cBhvr>
                                        <p:cTn id="92" dur="20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fade">
                                      <p:cBhvr>
                                        <p:cTn id="97" dur="20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fade">
                                      <p:cBhvr>
                                        <p:cTn id="102" dur="20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
                                            <p:txEl>
                                              <p:pRg st="20" end="20"/>
                                            </p:txEl>
                                          </p:spTgt>
                                        </p:tgtEl>
                                        <p:attrNameLst>
                                          <p:attrName>style.visibility</p:attrName>
                                        </p:attrNameLst>
                                      </p:cBhvr>
                                      <p:to>
                                        <p:strVal val="visible"/>
                                      </p:to>
                                    </p:set>
                                    <p:animEffect transition="in" filter="fade">
                                      <p:cBhvr>
                                        <p:cTn id="107" dur="20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457201"/>
          <a:ext cx="8229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62000" y="4648200"/>
            <a:ext cx="7696200" cy="2215991"/>
          </a:xfrm>
          <a:prstGeom prst="rect">
            <a:avLst/>
          </a:prstGeom>
          <a:noFill/>
        </p:spPr>
        <p:txBody>
          <a:bodyPr wrap="square" rtlCol="0">
            <a:spAutoFit/>
          </a:bodyPr>
          <a:lstStyle/>
          <a:p>
            <a:pPr>
              <a:buFont typeface="Arial" pitchFamily="34" charset="0"/>
              <a:buChar char="•"/>
            </a:pPr>
            <a:r>
              <a:rPr lang="en-US" sz="4000" dirty="0" smtClean="0"/>
              <a:t> Gang and Task</a:t>
            </a:r>
          </a:p>
          <a:p>
            <a:pPr>
              <a:buFont typeface="Arial" pitchFamily="34" charset="0"/>
              <a:buChar char="•"/>
            </a:pPr>
            <a:r>
              <a:rPr lang="en-US" sz="4000" dirty="0"/>
              <a:t> </a:t>
            </a:r>
            <a:r>
              <a:rPr lang="en-US" sz="4000" dirty="0" smtClean="0"/>
              <a:t>Passive aggressive behavior, runaway, revolt, create culture</a:t>
            </a:r>
          </a:p>
          <a:p>
            <a:pPr>
              <a:buFont typeface="Arial" pitchFamily="34" charset="0"/>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284</Words>
  <Application>Microsoft Office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 7 Review</vt:lpstr>
      <vt:lpstr>1. MO Compromise Line 2. Missouri and Maine added 3. Florida added by Adam Onis Treaty</vt:lpstr>
      <vt:lpstr>1-7 Presidents</vt:lpstr>
      <vt:lpstr>Diplomatic Policy</vt:lpstr>
      <vt:lpstr>Economic Policy</vt:lpstr>
      <vt:lpstr>Judicial Policy</vt:lpstr>
      <vt:lpstr>Industrial Revolution</vt:lpstr>
      <vt:lpstr>Inventions Industrial Revolution</vt:lpstr>
      <vt:lpstr>Slide 9</vt:lpstr>
      <vt:lpstr>Missouri Compromise </vt:lpstr>
      <vt:lpstr>Elections</vt:lpstr>
      <vt:lpstr>Corrupt Bargain </vt:lpstr>
    </vt:vector>
  </TitlesOfParts>
  <Company>Peabody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7 Review</dc:title>
  <dc:creator>Administrator</dc:creator>
  <cp:lastModifiedBy>Administrator</cp:lastModifiedBy>
  <cp:revision>4</cp:revision>
  <dcterms:created xsi:type="dcterms:W3CDTF">2012-12-04T22:16:21Z</dcterms:created>
  <dcterms:modified xsi:type="dcterms:W3CDTF">2013-11-21T19:30:26Z</dcterms:modified>
</cp:coreProperties>
</file>