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1" r:id="rId4"/>
    <p:sldId id="260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-34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FC0D8-73E3-46A5-80F3-6C81CE77FED4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25E72-76CE-42BB-B13B-0C8E2A36E8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8819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1D060D-9C63-4386-8A05-7FDE4ED37B65}" type="slidenum">
              <a:rPr lang="en-US"/>
              <a:pPr/>
              <a:t>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0189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479F7-3621-49EA-84AF-16B273D45061}" type="slidenum">
              <a:rPr lang="en-US"/>
              <a:pPr/>
              <a:t>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566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A5AC39-8302-4200-9530-137B61824D00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1548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4ACB4-0A3B-41CA-8DD9-D12CC74E23AE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4942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2EEF5B-46B4-4134-B8C6-37E209BA5309}" type="slidenum">
              <a:rPr lang="en-US"/>
              <a:pPr/>
              <a:t>6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7307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F6CDA7-743F-4A54-86F5-057AEBF9C720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0410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430C8-6E2E-476A-8A4B-41583985453A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68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1770-00D9-4C76-8F5D-C4087C9948B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C557-6427-4AFA-A08A-A22F09AB3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713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1770-00D9-4C76-8F5D-C4087C9948B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C557-6427-4AFA-A08A-A22F09AB3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965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1770-00D9-4C76-8F5D-C4087C9948B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C557-6427-4AFA-A08A-A22F09AB3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52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1770-00D9-4C76-8F5D-C4087C9948B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C557-6427-4AFA-A08A-A22F09AB3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373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1770-00D9-4C76-8F5D-C4087C9948B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C557-6427-4AFA-A08A-A22F09AB3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85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1770-00D9-4C76-8F5D-C4087C9948B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C557-6427-4AFA-A08A-A22F09AB3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171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1770-00D9-4C76-8F5D-C4087C9948B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C557-6427-4AFA-A08A-A22F09AB3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0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1770-00D9-4C76-8F5D-C4087C9948B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C557-6427-4AFA-A08A-A22F09AB3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09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1770-00D9-4C76-8F5D-C4087C9948B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C557-6427-4AFA-A08A-A22F09AB3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554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1770-00D9-4C76-8F5D-C4087C9948B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C557-6427-4AFA-A08A-A22F09AB3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872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1770-00D9-4C76-8F5D-C4087C9948B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C557-6427-4AFA-A08A-A22F09AB3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385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100000">
              <a:srgbClr val="FCC8F5"/>
            </a:gs>
            <a:gs pos="100000">
              <a:srgbClr val="FF66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61770-00D9-4C76-8F5D-C4087C9948B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5C557-6427-4AFA-A08A-A22F09AB3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130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57201"/>
            <a:ext cx="7772400" cy="688975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dirty="0"/>
              <a:t>Today’s Topic: 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1295400"/>
            <a:ext cx="8763000" cy="1524000"/>
          </a:xfrm>
          <a:solidFill>
            <a:srgbClr val="FFFF99"/>
          </a:solidFill>
          <a:ln w="57150" cmpd="thickThin">
            <a:solidFill>
              <a:schemeClr val="tx1"/>
            </a:solidFill>
          </a:ln>
        </p:spPr>
        <p:txBody>
          <a:bodyPr/>
          <a:lstStyle/>
          <a:p>
            <a:endParaRPr lang="en-US" sz="1400"/>
          </a:p>
          <a:p>
            <a:r>
              <a:rPr lang="en-US" sz="4800" b="1">
                <a:latin typeface="Lucida Handwriting" pitchFamily="66" charset="0"/>
              </a:rPr>
              <a:t>The American Dream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133600" y="3048000"/>
            <a:ext cx="7696200" cy="3581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i="1" u="sng"/>
              <a:t>Scarface</a:t>
            </a:r>
            <a:r>
              <a:rPr lang="en-US" sz="3200"/>
              <a:t> = </a:t>
            </a:r>
          </a:p>
          <a:p>
            <a:pPr algn="ctr"/>
            <a:r>
              <a:rPr lang="en-US" sz="2800"/>
              <a:t>a lesson on how </a:t>
            </a:r>
            <a:r>
              <a:rPr lang="en-US" sz="2800" b="1" u="sng"/>
              <a:t>not</a:t>
            </a:r>
            <a:r>
              <a:rPr lang="en-US" sz="2800"/>
              <a:t> to pursue </a:t>
            </a:r>
          </a:p>
          <a:p>
            <a:pPr algn="ctr"/>
            <a:r>
              <a:rPr lang="en-US" sz="2800"/>
              <a:t>the American Dream</a:t>
            </a:r>
          </a:p>
          <a:p>
            <a:pPr algn="ctr"/>
            <a:endParaRPr lang="en-US" sz="2800"/>
          </a:p>
          <a:p>
            <a:pPr algn="ctr"/>
            <a:r>
              <a:rPr lang="en-US" sz="3200" b="1" u="sng"/>
              <a:t>Modern Times</a:t>
            </a:r>
            <a:r>
              <a:rPr lang="en-US" sz="3200"/>
              <a:t> =</a:t>
            </a:r>
          </a:p>
          <a:p>
            <a:pPr algn="ctr"/>
            <a:r>
              <a:rPr lang="en-US" sz="2800"/>
              <a:t>a different kind of lesson about the </a:t>
            </a:r>
          </a:p>
          <a:p>
            <a:pPr algn="ctr"/>
            <a:r>
              <a:rPr lang="en-US" sz="2800"/>
              <a:t>American Dream</a:t>
            </a:r>
          </a:p>
          <a:p>
            <a:pPr algn="ctr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xmlns="" val="86344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 l="19814" r="28174"/>
          <a:stretch>
            <a:fillRect/>
          </a:stretch>
        </p:blipFill>
        <p:spPr bwMode="auto">
          <a:xfrm>
            <a:off x="7620000" y="0"/>
            <a:ext cx="2560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133600" y="304800"/>
            <a:ext cx="502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/>
              <a:t>The “Tramp” played by </a:t>
            </a:r>
          </a:p>
          <a:p>
            <a:pPr algn="ctr"/>
            <a:r>
              <a:rPr lang="en-US" sz="3200" b="1" dirty="0"/>
              <a:t>Charlie Chaplin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2057400" y="1905000"/>
            <a:ext cx="4876800" cy="388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Factoid:</a:t>
            </a:r>
          </a:p>
          <a:p>
            <a:pPr algn="ctr"/>
            <a:endParaRPr lang="en-US" sz="2400"/>
          </a:p>
          <a:p>
            <a:pPr algn="ctr"/>
            <a:r>
              <a:rPr lang="en-US" sz="2400"/>
              <a:t>Most recognized </a:t>
            </a:r>
          </a:p>
          <a:p>
            <a:pPr algn="ctr"/>
            <a:r>
              <a:rPr lang="en-US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Fictional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/>
              <a:t>image</a:t>
            </a:r>
          </a:p>
          <a:p>
            <a:pPr algn="ctr"/>
            <a:r>
              <a:rPr lang="en-US" sz="2400"/>
              <a:t>of a human</a:t>
            </a:r>
          </a:p>
          <a:p>
            <a:pPr algn="ctr"/>
            <a:r>
              <a:rPr lang="en-US" sz="2400"/>
              <a:t>in the history of art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310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181600" y="228600"/>
            <a:ext cx="5029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/>
              <a:t>Walking Contradictions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 l="19814" r="28174"/>
          <a:stretch>
            <a:fillRect/>
          </a:stretch>
        </p:blipFill>
        <p:spPr bwMode="auto">
          <a:xfrm>
            <a:off x="1981200" y="0"/>
            <a:ext cx="2560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5562600" y="1143000"/>
            <a:ext cx="41148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Broadway" pitchFamily="82" charset="0"/>
              </a:rPr>
              <a:t>Baggy Pants</a:t>
            </a:r>
          </a:p>
          <a:p>
            <a:pPr algn="ctr"/>
            <a:r>
              <a:rPr lang="en-US" sz="3200" b="1" dirty="0">
                <a:latin typeface="Biondi" pitchFamily="2" charset="0"/>
              </a:rPr>
              <a:t>Too Tight Jacket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 flipV="1">
            <a:off x="3962400" y="1752600"/>
            <a:ext cx="2133600" cy="533400"/>
          </a:xfrm>
          <a:prstGeom prst="line">
            <a:avLst/>
          </a:prstGeom>
          <a:noFill/>
          <a:ln w="1301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4038600" y="1828800"/>
            <a:ext cx="2057400" cy="990600"/>
          </a:xfrm>
          <a:prstGeom prst="line">
            <a:avLst/>
          </a:prstGeom>
          <a:noFill/>
          <a:ln w="1301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5562600" y="3048000"/>
            <a:ext cx="41148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Broadway" pitchFamily="82" charset="0"/>
              </a:rPr>
              <a:t>Big Shoes</a:t>
            </a:r>
          </a:p>
          <a:p>
            <a:pPr algn="ctr"/>
            <a:r>
              <a:rPr lang="en-US" sz="3200" b="1" dirty="0">
                <a:latin typeface="Biondi" pitchFamily="2" charset="0"/>
              </a:rPr>
              <a:t>Little Hat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 flipV="1">
            <a:off x="4038600" y="609600"/>
            <a:ext cx="2286000" cy="3429000"/>
          </a:xfrm>
          <a:prstGeom prst="line">
            <a:avLst/>
          </a:prstGeom>
          <a:noFill/>
          <a:ln w="1301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4343400" y="3657600"/>
            <a:ext cx="2133600" cy="2438400"/>
          </a:xfrm>
          <a:prstGeom prst="line">
            <a:avLst/>
          </a:prstGeom>
          <a:noFill/>
          <a:ln w="1301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5029200" y="5029200"/>
            <a:ext cx="53340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Broadway" pitchFamily="82" charset="0"/>
              </a:rPr>
              <a:t>Working Man</a:t>
            </a:r>
          </a:p>
          <a:p>
            <a:pPr algn="ctr"/>
            <a:r>
              <a:rPr lang="en-US" sz="3200" b="1" dirty="0">
                <a:latin typeface="Biondi" pitchFamily="2" charset="0"/>
              </a:rPr>
              <a:t>Trying to be </a:t>
            </a:r>
          </a:p>
          <a:p>
            <a:pPr algn="ctr"/>
            <a:r>
              <a:rPr lang="en-US" sz="3200" b="1" dirty="0">
                <a:latin typeface="Biondi" pitchFamily="2" charset="0"/>
              </a:rPr>
              <a:t>High Society</a:t>
            </a:r>
          </a:p>
        </p:txBody>
      </p:sp>
    </p:spTree>
    <p:extLst>
      <p:ext uri="{BB962C8B-B14F-4D97-AF65-F5344CB8AC3E}">
        <p14:creationId xmlns:p14="http://schemas.microsoft.com/office/powerpoint/2010/main" xmlns="" val="127272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s a childlike, bumbling but overall good-hearted character</a:t>
            </a:r>
          </a:p>
          <a:p>
            <a:r>
              <a:rPr lang="en-US" dirty="0" smtClean="0"/>
              <a:t>Presented as a vagrant</a:t>
            </a:r>
          </a:p>
          <a:p>
            <a:r>
              <a:rPr lang="en-US" dirty="0" smtClean="0"/>
              <a:t>Tries to behave with the manners of gentleman despite his social status</a:t>
            </a:r>
          </a:p>
          <a:p>
            <a:r>
              <a:rPr lang="en-US" dirty="0"/>
              <a:t>R</a:t>
            </a:r>
            <a:r>
              <a:rPr lang="en-US" dirty="0" smtClean="0"/>
              <a:t>eady to take whatever paying work that is available but also uses cunning to get what he needs to survive and to escape the authorities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884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81000"/>
            <a:ext cx="431165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3962400" cy="2667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Impact"/>
              </a:rPr>
              <a:t>Modern Times</a:t>
            </a:r>
          </a:p>
          <a:p>
            <a:pPr algn="ctr"/>
            <a:r>
              <a:rPr lang="en-US" sz="3600" kern="10">
                <a:ln w="222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Impact"/>
              </a:rPr>
              <a:t>-1936-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600200" y="2743200"/>
            <a:ext cx="4343400" cy="342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“</a:t>
            </a:r>
            <a:r>
              <a:rPr lang="en-US" sz="2800"/>
              <a:t>Unemployment is the vital</a:t>
            </a:r>
          </a:p>
          <a:p>
            <a:pPr algn="ctr"/>
            <a:r>
              <a:rPr lang="en-US" sz="2800"/>
              <a:t>question…</a:t>
            </a:r>
          </a:p>
          <a:p>
            <a:pPr algn="ctr"/>
            <a:r>
              <a:rPr lang="en-US" sz="2800" i="1"/>
              <a:t>Machinery</a:t>
            </a:r>
            <a:r>
              <a:rPr lang="en-US" sz="2800"/>
              <a:t> should benefit </a:t>
            </a:r>
          </a:p>
          <a:p>
            <a:pPr algn="ctr"/>
            <a:r>
              <a:rPr lang="en-US" sz="2800"/>
              <a:t>mankind.</a:t>
            </a:r>
          </a:p>
          <a:p>
            <a:pPr algn="ctr"/>
            <a:r>
              <a:rPr lang="en-US" sz="2800"/>
              <a:t>It should not spell tragedy</a:t>
            </a:r>
          </a:p>
          <a:p>
            <a:pPr algn="ctr"/>
            <a:r>
              <a:rPr lang="en-US" sz="2800"/>
              <a:t>and throw it out of work.”</a:t>
            </a:r>
          </a:p>
        </p:txBody>
      </p:sp>
    </p:spTree>
    <p:extLst>
      <p:ext uri="{BB962C8B-B14F-4D97-AF65-F5344CB8AC3E}">
        <p14:creationId xmlns:p14="http://schemas.microsoft.com/office/powerpoint/2010/main" xmlns="" val="384434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15962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sz="4000"/>
              <a:t>The Tramp (Little Fellow)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229600" cy="5410200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endParaRPr lang="en-US" sz="1000"/>
          </a:p>
          <a:p>
            <a:r>
              <a:rPr lang="en-US"/>
              <a:t>Tramp = survives because of his/her whit  </a:t>
            </a:r>
          </a:p>
          <a:p>
            <a:pPr>
              <a:buFontTx/>
              <a:buNone/>
            </a:pPr>
            <a:r>
              <a:rPr lang="en-US"/>
              <a:t>                  does not consistently work</a:t>
            </a:r>
          </a:p>
          <a:p>
            <a:pPr>
              <a:buFontTx/>
              <a:buNone/>
            </a:pPr>
            <a:r>
              <a:rPr lang="en-US" i="1"/>
              <a:t>	               another ex:  Lady and the Tramp</a:t>
            </a:r>
          </a:p>
          <a:p>
            <a:pPr>
              <a:buFontTx/>
              <a:buNone/>
            </a:pPr>
            <a:endParaRPr lang="en-US" i="1"/>
          </a:p>
          <a:p>
            <a:r>
              <a:rPr lang="en-US"/>
              <a:t>Hobos=  “transient worker”, travels looking</a:t>
            </a:r>
          </a:p>
          <a:p>
            <a:pPr>
              <a:buFontTx/>
              <a:buNone/>
            </a:pPr>
            <a:r>
              <a:rPr lang="en-US"/>
              <a:t>			   for work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Bums = do not look for work, do not travel</a:t>
            </a:r>
          </a:p>
        </p:txBody>
      </p:sp>
    </p:spTree>
    <p:extLst>
      <p:ext uri="{BB962C8B-B14F-4D97-AF65-F5344CB8AC3E}">
        <p14:creationId xmlns:p14="http://schemas.microsoft.com/office/powerpoint/2010/main" xmlns="" val="88680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empax.org/wp-content/uploads/2009/02/hob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1" y="152400"/>
            <a:ext cx="3541713" cy="4953000"/>
          </a:xfrm>
          <a:prstGeom prst="rect">
            <a:avLst/>
          </a:prstGeom>
          <a:noFill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1" y="2286000"/>
            <a:ext cx="3114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 cstate="print"/>
          <a:srcRect l="5000" t="11374" r="52499"/>
          <a:stretch>
            <a:fillRect/>
          </a:stretch>
        </p:blipFill>
        <p:spPr bwMode="auto">
          <a:xfrm>
            <a:off x="8305801" y="228600"/>
            <a:ext cx="1738313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6" cstate="print"/>
          <a:srcRect l="19814" r="28174"/>
          <a:stretch>
            <a:fillRect/>
          </a:stretch>
        </p:blipFill>
        <p:spPr bwMode="auto">
          <a:xfrm>
            <a:off x="7010400" y="2362200"/>
            <a:ext cx="16002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49735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52600" y="381000"/>
            <a:ext cx="8686800" cy="6096000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/>
              <a:t>His creation was ‘many-sided,’ Chaplin said, ‘a tramp, a gentleman, a poet, a dreamer, a lonely fellow, </a:t>
            </a:r>
            <a:r>
              <a:rPr lang="en-US" b="1" u="sng"/>
              <a:t>always hopeful</a:t>
            </a:r>
            <a:r>
              <a:rPr lang="en-US"/>
              <a:t> of romance and adventure…not above picking up cigarette butts or robbing a baby of its candy.’ 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‘it heightens our </a:t>
            </a:r>
            <a:r>
              <a:rPr lang="en-US" b="1" u="sng"/>
              <a:t>sense of survival</a:t>
            </a:r>
            <a:r>
              <a:rPr lang="en-US"/>
              <a:t> and preserves our sanity…because of humor we are less overwhelmed by the vicissitudes of life.’ 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He dramatized how today’s working man too easily becomes tomorrow’s homeless tramp, the opening concept in Modern Times… </a:t>
            </a:r>
          </a:p>
        </p:txBody>
      </p:sp>
    </p:spTree>
    <p:extLst>
      <p:ext uri="{BB962C8B-B14F-4D97-AF65-F5344CB8AC3E}">
        <p14:creationId xmlns:p14="http://schemas.microsoft.com/office/powerpoint/2010/main" xmlns="" val="218055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264</Words>
  <Application>Microsoft Office PowerPoint</Application>
  <PresentationFormat>Custom</PresentationFormat>
  <Paragraphs>61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Today’s Topic:  </vt:lpstr>
      <vt:lpstr>Slide 2</vt:lpstr>
      <vt:lpstr>Slide 3</vt:lpstr>
      <vt:lpstr>The Tramp</vt:lpstr>
      <vt:lpstr>Slide 5</vt:lpstr>
      <vt:lpstr>The Tramp (Little Fellow)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Topic:</dc:title>
  <dc:creator>Lauren</dc:creator>
  <cp:lastModifiedBy>Administrator</cp:lastModifiedBy>
  <cp:revision>2</cp:revision>
  <dcterms:created xsi:type="dcterms:W3CDTF">2013-09-11T17:49:17Z</dcterms:created>
  <dcterms:modified xsi:type="dcterms:W3CDTF">2014-09-17T11:34:22Z</dcterms:modified>
</cp:coreProperties>
</file>