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0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039F3-D7F1-4F1E-A1E8-9EA2E33B595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CC406-59FB-4592-8FF6-668ACBB08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1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Muybridge_race_horse_animated.gif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34E1C0E-1C51-447C-A6C9-F84961D9D8E2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554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D0FAE4-5BD5-41D1-B7E1-3EAF9DF9CEEE}" type="slidenum">
              <a:rPr lang="en-US"/>
              <a:pPr/>
              <a:t>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8080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7F8E1B-B251-4AC2-845B-D6CA1D76C10C}" type="slidenum">
              <a:rPr lang="en-US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6938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0DEEE-9487-43F6-865B-D7AA148790E6}" type="slidenum">
              <a:rPr lang="en-US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5000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A2F16B-84D7-4244-8DF7-9F5ABA0D201B}" type="slidenum">
              <a:rPr lang="en-US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Eadweard Muybridge's groundbreaking motion photography was accomplished using multiple cameras and assembling the individual pictures into a motion picture. 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Muybridge was commissioned by Leland Stanford (California governor/ Stanford University) to scientifically answer a popularly debated question during this era - are all four of a horse's hooves ever off the ground at the same time while the horse is galloping? Muybridge's time-motion photography proved they indeed were, and the idea of motion photography was born.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You can watch the 16-frame footage of a horse galloping by clicking </a:t>
            </a:r>
            <a:r>
              <a:rPr lang="en-US" sz="1200" dirty="0" smtClean="0">
                <a:hlinkClick r:id="rId3"/>
              </a:rPr>
              <a:t>HERE</a:t>
            </a:r>
            <a:r>
              <a:rPr lang="en-US" sz="1200" dirty="0" smtClean="0"/>
              <a:t>. 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6691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41EADA-A365-4BDD-9F5F-07640FB4143B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6874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D4668E-66B7-45CC-90D2-B27EE503FFE6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6074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41EADA-A365-4BDD-9F5F-07640FB4143B}" type="slidenum">
              <a:rPr lang="en-US"/>
              <a:pPr/>
              <a:t>10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85603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1BB-9C39-4EF9-A461-E2C2365DF1E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A8B8-5173-486C-BE0B-C3CFA9BE6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1BB-9C39-4EF9-A461-E2C2365DF1E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A8B8-5173-486C-BE0B-C3CFA9BE6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1BB-9C39-4EF9-A461-E2C2365DF1E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A8B8-5173-486C-BE0B-C3CFA9BE6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1BB-9C39-4EF9-A461-E2C2365DF1E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A8B8-5173-486C-BE0B-C3CFA9BE6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1BB-9C39-4EF9-A461-E2C2365DF1E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A8B8-5173-486C-BE0B-C3CFA9BE6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1BB-9C39-4EF9-A461-E2C2365DF1E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A8B8-5173-486C-BE0B-C3CFA9BE6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1BB-9C39-4EF9-A461-E2C2365DF1E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A8B8-5173-486C-BE0B-C3CFA9BE6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1BB-9C39-4EF9-A461-E2C2365DF1E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A8B8-5173-486C-BE0B-C3CFA9BE6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1BB-9C39-4EF9-A461-E2C2365DF1E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A8B8-5173-486C-BE0B-C3CFA9BE6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1BB-9C39-4EF9-A461-E2C2365DF1E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A8B8-5173-486C-BE0B-C3CFA9BE6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1BB-9C39-4EF9-A461-E2C2365DF1E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A8B8-5173-486C-BE0B-C3CFA9BE6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81BB-9C39-4EF9-A461-E2C2365DF1EB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9A8B8-5173-486C-BE0B-C3CFA9BE6D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Eznh2JZvr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rsapienza\Desktop\MY%20Website\Pop%20Culture%20Class\Early%20Days%20of%20Film\First%20Motion%20Picture%20Horse.%201878%20-%20www.pastfinder.de.avi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hyperlink" Target="http://en.wikipedia.org/wiki/File:Muybridge_race_horse_animated.gi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rsapienza\Desktop\MY%20Website\Pop%20Culture%20Class\Early%20Days%20of%20Film\1888%20-%20Roundhay%20Garden%20Scene.avi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1.wmf"/><Relationship Id="rId4" Type="http://schemas.openxmlformats.org/officeDocument/2006/relationships/hyperlink" Target="1888%20-%20Roundhay%20Garden%20Scene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rsapienza\Desktop\MY%20Website\Pop%20Culture%20Class\Early%20Days%20of%20Film\The%20Great%20Train%20Robbery%20(1903).avi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1.wmf"/><Relationship Id="rId4" Type="http://schemas.openxmlformats.org/officeDocument/2006/relationships/hyperlink" Target="The%20Great%20Train%20Robbery%20(1903).mp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Today’s Topic: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8"/>
            <a:ext cx="8229600" cy="490696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Tx/>
              <a:buNone/>
              <a:tabLst>
                <a:tab pos="517525" algn="l"/>
              </a:tabLst>
            </a:pPr>
            <a:endParaRPr lang="en-US" b="1" u="sng" smtClean="0"/>
          </a:p>
          <a:p>
            <a:pPr algn="ctr" eaLnBrk="1" hangingPunct="1">
              <a:buFontTx/>
              <a:buNone/>
              <a:tabLst>
                <a:tab pos="517525" algn="l"/>
              </a:tabLst>
            </a:pPr>
            <a:endParaRPr lang="en-US" smtClean="0"/>
          </a:p>
          <a:p>
            <a:pPr algn="ctr" eaLnBrk="1" hangingPunct="1">
              <a:buFontTx/>
              <a:buNone/>
              <a:tabLst>
                <a:tab pos="517525" algn="l"/>
              </a:tabLst>
            </a:pPr>
            <a:r>
              <a:rPr lang="en-US" smtClean="0"/>
              <a:t> </a:t>
            </a:r>
            <a:endParaRPr lang="en-US" b="1" u="sng" smtClean="0"/>
          </a:p>
          <a:p>
            <a:pPr algn="ctr" eaLnBrk="1" hangingPunct="1">
              <a:buFontTx/>
              <a:buNone/>
              <a:tabLst>
                <a:tab pos="517525" algn="l"/>
              </a:tabLst>
            </a:pPr>
            <a:r>
              <a:rPr lang="en-US" sz="4400" b="1" smtClean="0"/>
              <a:t>The 1</a:t>
            </a:r>
            <a:r>
              <a:rPr lang="en-US" sz="4400" b="1" baseline="30000" smtClean="0"/>
              <a:t>st</a:t>
            </a:r>
            <a:r>
              <a:rPr lang="en-US" sz="4400" b="1" smtClean="0"/>
              <a:t> Motion Pictures</a:t>
            </a:r>
          </a:p>
          <a:p>
            <a:pPr algn="ctr" eaLnBrk="1" hangingPunct="1">
              <a:buFontTx/>
              <a:buNone/>
              <a:tabLst>
                <a:tab pos="517525" algn="l"/>
              </a:tabLst>
            </a:pPr>
            <a:r>
              <a:rPr lang="en-US" smtClean="0"/>
              <a:t>(Turn of the 20</a:t>
            </a:r>
            <a:r>
              <a:rPr lang="en-US" baseline="30000" smtClean="0"/>
              <a:t>th</a:t>
            </a:r>
            <a:r>
              <a:rPr lang="en-US" smtClean="0"/>
              <a:t> Century)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dirty="0" smtClean="0"/>
              <a:t>Early </a:t>
            </a:r>
            <a:r>
              <a:rPr lang="en-US" dirty="0" smtClean="0"/>
              <a:t>Films…Let’s Watch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Or was it… </a:t>
            </a:r>
            <a:r>
              <a:rPr lang="en-US" b="1" i="1" dirty="0" smtClean="0"/>
              <a:t>Birth of a Nation </a:t>
            </a:r>
            <a:r>
              <a:rPr lang="en-US" b="1" dirty="0" smtClean="0"/>
              <a:t>(1915)</a:t>
            </a:r>
          </a:p>
          <a:p>
            <a:r>
              <a:rPr lang="en-US" dirty="0"/>
              <a:t>S</a:t>
            </a:r>
            <a:r>
              <a:rPr lang="en-US" dirty="0" smtClean="0"/>
              <a:t>ilent drama film based on the novel and play </a:t>
            </a:r>
            <a:r>
              <a:rPr lang="en-US" i="1" dirty="0" smtClean="0"/>
              <a:t>The Clansman</a:t>
            </a:r>
            <a:endParaRPr lang="en-US" dirty="0"/>
          </a:p>
          <a:p>
            <a:r>
              <a:rPr lang="en-US" dirty="0" smtClean="0"/>
              <a:t>Shows the relationship of two families in Civil War and Reconstruction-er</a:t>
            </a:r>
            <a:r>
              <a:rPr lang="en-US" dirty="0" smtClean="0"/>
              <a:t>a America (pro-Union Northerners and pro-Confederacy Southerners)</a:t>
            </a:r>
          </a:p>
          <a:p>
            <a:r>
              <a:rPr lang="en-US" dirty="0" smtClean="0"/>
              <a:t>Released on February 8, 1915 and presented in two parts, separated by an intermission</a:t>
            </a:r>
          </a:p>
          <a:p>
            <a:pPr lvl="1"/>
            <a:r>
              <a:rPr lang="en-US" dirty="0" smtClean="0"/>
              <a:t>Film also shows the Lincoln’s assassination by John Wilkes Booth</a:t>
            </a:r>
          </a:p>
          <a:p>
            <a:r>
              <a:rPr lang="en-US" dirty="0" smtClean="0"/>
              <a:t>NAACP protested at premieres and riots broke out when film was shown</a:t>
            </a:r>
          </a:p>
          <a:p>
            <a:r>
              <a:rPr lang="en-US" dirty="0" smtClean="0"/>
              <a:t>Basic message of the film:</a:t>
            </a:r>
          </a:p>
          <a:p>
            <a:pPr lvl="1"/>
            <a:r>
              <a:rPr lang="en-US" dirty="0" smtClean="0"/>
              <a:t>Reconstruction was a disaster</a:t>
            </a:r>
          </a:p>
          <a:p>
            <a:pPr lvl="1"/>
            <a:r>
              <a:rPr lang="en-US" dirty="0" smtClean="0"/>
              <a:t>Blacks could never be integrated into white society as equals</a:t>
            </a:r>
          </a:p>
          <a:p>
            <a:pPr lvl="1"/>
            <a:r>
              <a:rPr lang="en-US" dirty="0" smtClean="0"/>
              <a:t>Violent actions of the KKK were justified in order to reestablish an honest government</a:t>
            </a:r>
          </a:p>
          <a:p>
            <a:r>
              <a:rPr lang="en-US" dirty="0" smtClean="0"/>
              <a:t>Film also suggested that the KKK restored order to post-war South</a:t>
            </a:r>
          </a:p>
        </p:txBody>
      </p:sp>
      <p:pic>
        <p:nvPicPr>
          <p:cNvPr id="10244" name="Picture 4" descr="BD18207_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5029200"/>
            <a:ext cx="1066800" cy="167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537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89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Pop Quiz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486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1.)  Who is Pop Culture’s Daddy?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2.)  Explain why this person can be called the Dad of Pop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Culture.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3.)  How did the popularity of the car change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women’s fashion?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4.)  Name 1 other car manufacture in existence during the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 early 1900s.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5.)  What is </a:t>
            </a:r>
            <a:r>
              <a:rPr lang="en-US" sz="2400" dirty="0" smtClean="0"/>
              <a:t>the definition </a:t>
            </a:r>
            <a:r>
              <a:rPr lang="en-US" sz="2400" dirty="0" smtClean="0"/>
              <a:t>of Pop Culture?</a:t>
            </a:r>
          </a:p>
        </p:txBody>
      </p:sp>
    </p:spTree>
    <p:extLst>
      <p:ext uri="{BB962C8B-B14F-4D97-AF65-F5344CB8AC3E}">
        <p14:creationId xmlns:p14="http://schemas.microsoft.com/office/powerpoint/2010/main" val="398117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381000" y="3352800"/>
            <a:ext cx="40386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/>
          </a:p>
          <a:p>
            <a:pPr algn="ctr"/>
            <a:r>
              <a:rPr lang="en-US" sz="3600"/>
              <a:t>More </a:t>
            </a:r>
            <a:r>
              <a:rPr lang="en-US" sz="3600" b="1" u="sng">
                <a:latin typeface="Andalus" pitchFamily="2" charset="-78"/>
              </a:rPr>
              <a:t>Free-Time!</a:t>
            </a: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1905000" y="152400"/>
            <a:ext cx="5562600" cy="2590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Turn of the century</a:t>
            </a:r>
          </a:p>
          <a:p>
            <a:pPr algn="ctr"/>
            <a:r>
              <a:rPr lang="en-US" sz="3600"/>
              <a:t>people now had…</a:t>
            </a:r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4724400" y="3276600"/>
            <a:ext cx="40386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/>
          </a:p>
          <a:p>
            <a:pPr algn="ctr"/>
            <a:r>
              <a:rPr lang="en-US" sz="3600"/>
              <a:t>More </a:t>
            </a:r>
            <a:r>
              <a:rPr lang="en-US" sz="3600" b="1" u="sng">
                <a:latin typeface="Andalus" pitchFamily="2" charset="-78"/>
              </a:rPr>
              <a:t>Money!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H="1">
            <a:off x="2286000" y="2514600"/>
            <a:ext cx="990600" cy="1524000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5791200" y="2514600"/>
            <a:ext cx="1066800" cy="1524000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7" grpId="0" animBg="1"/>
      <p:bldP spid="44038" grpId="0" animBg="1"/>
      <p:bldP spid="44039" grpId="0" animBg="1"/>
      <p:bldP spid="440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477000"/>
          </a:xfrm>
          <a:prstGeom prst="rect">
            <a:avLst/>
          </a:prstGeom>
          <a:solidFill>
            <a:schemeClr val="bg1"/>
          </a:soli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latin typeface="Agency FB" pitchFamily="34" charset="0"/>
              </a:rPr>
              <a:t>FACTS  1900-1919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u="sng">
                <a:latin typeface="Agency FB" pitchFamily="34" charset="0"/>
              </a:rPr>
              <a:t>Population</a:t>
            </a:r>
            <a:r>
              <a:rPr lang="en-US" sz="2800">
                <a:latin typeface="Agency FB" pitchFamily="34" charset="0"/>
              </a:rPr>
              <a:t>:  92,407,000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u="sng">
                <a:latin typeface="Agency FB" pitchFamily="34" charset="0"/>
              </a:rPr>
              <a:t>Life</a:t>
            </a:r>
            <a:r>
              <a:rPr lang="en-US" sz="2800">
                <a:latin typeface="Agency FB" pitchFamily="34" charset="0"/>
              </a:rPr>
              <a:t>:  Male 48.4   Female: 51.8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 sz="800">
              <a:latin typeface="Agency FB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u="sng">
                <a:latin typeface="Agency FB" pitchFamily="34" charset="0"/>
              </a:rPr>
              <a:t>Average Salary</a:t>
            </a:r>
            <a:r>
              <a:rPr lang="en-US" sz="2800">
                <a:latin typeface="Agency FB" pitchFamily="34" charset="0"/>
              </a:rPr>
              <a:t>  $750 / year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u="sng">
                <a:latin typeface="Agency FB" pitchFamily="34" charset="0"/>
              </a:rPr>
              <a:t>Unemployed</a:t>
            </a:r>
            <a:r>
              <a:rPr lang="en-US" sz="2800">
                <a:latin typeface="Agency FB" pitchFamily="34" charset="0"/>
              </a:rPr>
              <a:t> 2,150,000</a:t>
            </a:r>
            <a:endParaRPr lang="en-US" sz="2800" u="sng">
              <a:latin typeface="Agency FB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u="sng">
                <a:latin typeface="Agency FB" pitchFamily="34" charset="0"/>
              </a:rPr>
              <a:t>Union Membership</a:t>
            </a:r>
            <a:r>
              <a:rPr lang="en-US" sz="2800">
                <a:latin typeface="Agency FB" pitchFamily="34" charset="0"/>
              </a:rPr>
              <a:t>: 2.1 million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u="sng">
                <a:latin typeface="Agency FB" pitchFamily="34" charset="0"/>
              </a:rPr>
              <a:t>Strikes</a:t>
            </a:r>
            <a:r>
              <a:rPr lang="en-US" sz="2800">
                <a:latin typeface="Agency FB" pitchFamily="34" charset="0"/>
              </a:rPr>
              <a:t> 1,204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 sz="2800">
              <a:latin typeface="Agency FB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 sz="900">
              <a:latin typeface="Agency FB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u="sng">
                <a:latin typeface="Agency FB" pitchFamily="34" charset="0"/>
              </a:rPr>
              <a:t>Attendance @ Movies 30 million per week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 sz="900" b="1" u="sng">
              <a:latin typeface="Agency FB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 sz="2800">
              <a:latin typeface="Agency FB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u="sng">
                <a:latin typeface="Agency FB" pitchFamily="34" charset="0"/>
              </a:rPr>
              <a:t>Divorce</a:t>
            </a:r>
            <a:r>
              <a:rPr lang="en-US" sz="2800">
                <a:latin typeface="Agency FB" pitchFamily="34" charset="0"/>
              </a:rPr>
              <a:t>:  1/1,000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u="sng">
                <a:latin typeface="Agency FB" pitchFamily="34" charset="0"/>
              </a:rPr>
              <a:t>Vacation</a:t>
            </a:r>
            <a:r>
              <a:rPr lang="en-US" sz="2800">
                <a:latin typeface="Agency FB" pitchFamily="34" charset="0"/>
              </a:rPr>
              <a:t>:  12 day cruise  $60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latin typeface="Agency FB" pitchFamily="34" charset="0"/>
              </a:rPr>
              <a:t>Whiskey $3.50 / gallon,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latin typeface="Agency FB" pitchFamily="34" charset="0"/>
              </a:rPr>
              <a:t>Milk $.32 / gallon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1105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05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05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05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05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05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05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05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05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1524000" y="1524000"/>
            <a:ext cx="5867400" cy="3886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>
                <a:latin typeface="Agency FB" pitchFamily="34" charset="0"/>
              </a:rPr>
              <a:t>Who made the </a:t>
            </a:r>
          </a:p>
          <a:p>
            <a:pPr algn="ctr"/>
            <a:r>
              <a:rPr lang="en-US" sz="6000" b="1" i="1">
                <a:latin typeface="Agency FB" pitchFamily="34" charset="0"/>
              </a:rPr>
              <a:t>first</a:t>
            </a:r>
          </a:p>
          <a:p>
            <a:pPr algn="ctr"/>
            <a:r>
              <a:rPr lang="en-US" sz="6000">
                <a:latin typeface="Agency FB" pitchFamily="34" charset="0"/>
              </a:rPr>
              <a:t>movie??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dirty="0" smtClean="0"/>
              <a:t>Early </a:t>
            </a:r>
            <a:r>
              <a:rPr lang="en-US" dirty="0" smtClean="0"/>
              <a:t>Films…Let’s Watch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86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b="1" dirty="0" smtClean="0"/>
              <a:t>The First Motion Picture Ever Made? </a:t>
            </a:r>
            <a:r>
              <a:rPr lang="en-US" b="1" i="1" dirty="0" smtClean="0"/>
              <a:t>The Horse In Motion</a:t>
            </a:r>
            <a:r>
              <a:rPr lang="en-US" b="1" dirty="0" smtClean="0"/>
              <a:t> (1878)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Eadweard </a:t>
            </a:r>
            <a:r>
              <a:rPr lang="en-US" dirty="0" smtClean="0"/>
              <a:t>Muybridge</a:t>
            </a:r>
            <a:endParaRPr lang="en-US" dirty="0" smtClean="0"/>
          </a:p>
        </p:txBody>
      </p:sp>
      <p:pic>
        <p:nvPicPr>
          <p:cNvPr id="8196" name="Picture 4" descr="BD18207_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2788" y="3198813"/>
            <a:ext cx="189547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First Motion Picture Horse. 1878 - www.pastfinder.de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1143000" y="4060136"/>
            <a:ext cx="3162225" cy="2371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 fullScrn="1"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dirty="0" smtClean="0"/>
              <a:t>Early </a:t>
            </a:r>
            <a:r>
              <a:rPr lang="en-US" dirty="0" smtClean="0"/>
              <a:t>Films…Let’s Watch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86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dirty="0" smtClean="0"/>
              <a:t>Or was it… </a:t>
            </a:r>
            <a:r>
              <a:rPr lang="en-US" b="1" i="1" dirty="0" err="1" smtClean="0"/>
              <a:t>Roundhay</a:t>
            </a:r>
            <a:r>
              <a:rPr lang="en-US" b="1" i="1" dirty="0" smtClean="0"/>
              <a:t> </a:t>
            </a:r>
            <a:r>
              <a:rPr lang="en-US" b="1" i="1" dirty="0" smtClean="0"/>
              <a:t>Garden Scene</a:t>
            </a:r>
            <a:r>
              <a:rPr lang="en-US" b="1" dirty="0" smtClean="0"/>
              <a:t> (1888)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 eaLnBrk="1" hangingPunct="1"/>
            <a:r>
              <a:rPr lang="en-US" dirty="0" smtClean="0"/>
              <a:t>Louis Le Prince</a:t>
            </a:r>
          </a:p>
        </p:txBody>
      </p:sp>
      <p:pic>
        <p:nvPicPr>
          <p:cNvPr id="10244" name="Picture 4" descr="BD18207_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2788" y="3198813"/>
            <a:ext cx="189547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888 - Roundhay Garden Scene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990600" y="3505200"/>
            <a:ext cx="36576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 fullScrn="1"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dirty="0" smtClean="0"/>
              <a:t>Early </a:t>
            </a:r>
            <a:r>
              <a:rPr lang="en-US" dirty="0" smtClean="0"/>
              <a:t>Films…Let’s Watch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8194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But undeniably the first popular </a:t>
            </a:r>
            <a:r>
              <a:rPr lang="en-US" sz="2800" u="sng" dirty="0" smtClean="0"/>
              <a:t>moving picture show</a:t>
            </a:r>
            <a:r>
              <a:rPr lang="en-US" sz="2800" dirty="0" smtClean="0"/>
              <a:t> was</a:t>
            </a:r>
          </a:p>
          <a:p>
            <a:pPr eaLnBrk="1" hangingPunct="1">
              <a:lnSpc>
                <a:spcPct val="90000"/>
              </a:lnSpc>
            </a:pPr>
            <a:endParaRPr lang="en-US" sz="2800" b="1" u="sng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u="sng" dirty="0" smtClean="0"/>
              <a:t>The Great Train Robbery (1903)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u="sng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Edwin S. Porter</a:t>
            </a:r>
          </a:p>
        </p:txBody>
      </p:sp>
      <p:pic>
        <p:nvPicPr>
          <p:cNvPr id="14340" name="Picture 4" descr="BD18207_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3352800"/>
            <a:ext cx="189547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The Great Train Robbery (1903)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685800" y="4381500"/>
            <a:ext cx="320040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647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 fullScrn="1"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05000"/>
            <a:ext cx="332263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76225"/>
            <a:ext cx="4073525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14400" y="152400"/>
            <a:ext cx="32766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u="sng" dirty="0"/>
              <a:t>1915</a:t>
            </a:r>
            <a:r>
              <a:rPr lang="en-US" sz="2400" b="1" dirty="0"/>
              <a:t>:</a:t>
            </a:r>
          </a:p>
          <a:p>
            <a:pPr algn="ctr"/>
            <a:r>
              <a:rPr lang="en-US" sz="2400" b="1" dirty="0"/>
              <a:t>$110,000 to make</a:t>
            </a:r>
          </a:p>
          <a:p>
            <a:pPr algn="ctr"/>
            <a:r>
              <a:rPr lang="en-US" sz="2400" b="1" dirty="0"/>
              <a:t>Made </a:t>
            </a:r>
            <a:r>
              <a:rPr lang="en-US" sz="2400" b="1" dirty="0" smtClean="0"/>
              <a:t>$10 </a:t>
            </a:r>
            <a:r>
              <a:rPr lang="en-US" sz="2400" b="1" dirty="0"/>
              <a:t>million</a:t>
            </a:r>
          </a:p>
        </p:txBody>
      </p:sp>
      <p:sp>
        <p:nvSpPr>
          <p:cNvPr id="16389" name="Oval 6"/>
          <p:cNvSpPr>
            <a:spLocks noChangeArrowheads="1"/>
          </p:cNvSpPr>
          <p:nvPr/>
        </p:nvSpPr>
        <p:spPr bwMode="auto">
          <a:xfrm>
            <a:off x="1143000" y="5791200"/>
            <a:ext cx="2895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D.W. Griffith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387</Words>
  <Application>Microsoft Office PowerPoint</Application>
  <PresentationFormat>On-screen Show (4:3)</PresentationFormat>
  <Paragraphs>82</Paragraphs>
  <Slides>10</Slides>
  <Notes>8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Agency FB</vt:lpstr>
      <vt:lpstr>Andalus</vt:lpstr>
      <vt:lpstr>Arial</vt:lpstr>
      <vt:lpstr>Calibri</vt:lpstr>
      <vt:lpstr>Office Theme</vt:lpstr>
      <vt:lpstr>Today’s Topic:</vt:lpstr>
      <vt:lpstr>Pop Quiz</vt:lpstr>
      <vt:lpstr>PowerPoint Presentation</vt:lpstr>
      <vt:lpstr>PowerPoint Presentation</vt:lpstr>
      <vt:lpstr>PowerPoint Presentation</vt:lpstr>
      <vt:lpstr>Early Films…Let’s Watch</vt:lpstr>
      <vt:lpstr>Early Films…Let’s Watch</vt:lpstr>
      <vt:lpstr>Early Films…Let’s Watch</vt:lpstr>
      <vt:lpstr>PowerPoint Presentation</vt:lpstr>
      <vt:lpstr>Early Films…Let’s Watch</vt:lpstr>
    </vt:vector>
  </TitlesOfParts>
  <Company>Peabody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Topic:</dc:title>
  <dc:creator>Administrator</dc:creator>
  <cp:lastModifiedBy>Lauren</cp:lastModifiedBy>
  <cp:revision>9</cp:revision>
  <dcterms:created xsi:type="dcterms:W3CDTF">2013-02-06T04:14:01Z</dcterms:created>
  <dcterms:modified xsi:type="dcterms:W3CDTF">2013-09-10T11:30:06Z</dcterms:modified>
</cp:coreProperties>
</file>