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B90035-D288-47CB-8D54-BC0700E83839}" type="doc">
      <dgm:prSet loTypeId="urn:microsoft.com/office/officeart/2005/8/layout/venn1" loCatId="relationship" qsTypeId="urn:microsoft.com/office/officeart/2005/8/quickstyle/simple1" qsCatId="simple" csTypeId="urn:microsoft.com/office/officeart/2005/8/colors/colorful2" csCatId="colorful" phldr="1"/>
      <dgm:spPr/>
    </dgm:pt>
    <dgm:pt modelId="{FCA17009-4490-4FDE-A667-A644E503DB1B}">
      <dgm:prSet phldrT="[Text]"/>
      <dgm:spPr>
        <a:solidFill>
          <a:srgbClr val="C00000"/>
        </a:solidFill>
      </dgm:spPr>
      <dgm:t>
        <a:bodyPr/>
        <a:lstStyle/>
        <a:p>
          <a:pPr algn="l"/>
          <a:r>
            <a:rPr lang="en-US" dirty="0" smtClean="0"/>
            <a:t>-supporters of Constitution</a:t>
          </a:r>
        </a:p>
        <a:p>
          <a:pPr algn="l"/>
          <a:r>
            <a:rPr lang="en-US" dirty="0" smtClean="0"/>
            <a:t>-Don’t need Bill of Rights</a:t>
          </a:r>
        </a:p>
        <a:p>
          <a:pPr algn="l"/>
          <a:r>
            <a:rPr lang="en-US" dirty="0" smtClean="0"/>
            <a:t>-Constitution creates </a:t>
          </a:r>
          <a:endParaRPr lang="en-US" dirty="0" smtClean="0"/>
        </a:p>
        <a:p>
          <a:pPr algn="l"/>
          <a:r>
            <a:rPr lang="en-US" dirty="0" smtClean="0"/>
            <a:t>limited </a:t>
          </a:r>
          <a:r>
            <a:rPr lang="en-US" dirty="0" smtClean="0"/>
            <a:t>government</a:t>
          </a:r>
        </a:p>
        <a:p>
          <a:pPr algn="l"/>
          <a:r>
            <a:rPr lang="en-US" dirty="0" smtClean="0"/>
            <a:t>-Strong </a:t>
          </a:r>
          <a:r>
            <a:rPr lang="en-US" dirty="0" smtClean="0"/>
            <a:t>central          government </a:t>
          </a:r>
          <a:r>
            <a:rPr lang="en-US" dirty="0" smtClean="0"/>
            <a:t>needed </a:t>
          </a:r>
          <a:r>
            <a:rPr lang="en-US" dirty="0" smtClean="0"/>
            <a:t>to  </a:t>
          </a:r>
          <a:r>
            <a:rPr lang="en-US" dirty="0" smtClean="0"/>
            <a:t>protect rights</a:t>
          </a:r>
        </a:p>
        <a:p>
          <a:pPr algn="l"/>
          <a:r>
            <a:rPr lang="en-US" dirty="0" smtClean="0"/>
            <a:t>-States have own </a:t>
          </a:r>
          <a:r>
            <a:rPr lang="en-US" dirty="0" smtClean="0"/>
            <a:t>    </a:t>
          </a:r>
          <a:r>
            <a:rPr lang="en-US" dirty="0" smtClean="0"/>
            <a:t>declaration of rights</a:t>
          </a:r>
        </a:p>
        <a:p>
          <a:pPr algn="l"/>
          <a:r>
            <a:rPr lang="en-US" dirty="0" smtClean="0"/>
            <a:t>-Organized</a:t>
          </a:r>
        </a:p>
        <a:p>
          <a:pPr algn="l"/>
          <a:r>
            <a:rPr lang="en-US" dirty="0" smtClean="0"/>
            <a:t>- Large landowners, Merchants</a:t>
          </a:r>
          <a:endParaRPr lang="en-US" dirty="0"/>
        </a:p>
      </dgm:t>
    </dgm:pt>
    <dgm:pt modelId="{5009B254-AFC9-435E-9797-5BDFE223F8E6}" type="parTrans" cxnId="{31DA34BB-F5C9-42C9-8B3E-0C98EADCEE3C}">
      <dgm:prSet/>
      <dgm:spPr/>
      <dgm:t>
        <a:bodyPr/>
        <a:lstStyle/>
        <a:p>
          <a:endParaRPr lang="en-US"/>
        </a:p>
      </dgm:t>
    </dgm:pt>
    <dgm:pt modelId="{17EB8168-A1B7-4717-ADDE-48A27172BCD5}" type="sibTrans" cxnId="{31DA34BB-F5C9-42C9-8B3E-0C98EADCEE3C}">
      <dgm:prSet/>
      <dgm:spPr/>
      <dgm:t>
        <a:bodyPr/>
        <a:lstStyle/>
        <a:p>
          <a:endParaRPr lang="en-US"/>
        </a:p>
      </dgm:t>
    </dgm:pt>
    <dgm:pt modelId="{7E5E0E05-7894-4AB8-A6E9-E5A8A33CEF97}">
      <dgm:prSet phldrT="[Text]"/>
      <dgm:spPr>
        <a:solidFill>
          <a:srgbClr val="002060">
            <a:alpha val="50000"/>
          </a:srgbClr>
        </a:solidFill>
      </dgm:spPr>
      <dgm:t>
        <a:bodyPr/>
        <a:lstStyle/>
        <a:p>
          <a:pPr algn="ctr"/>
          <a:r>
            <a:rPr lang="en-US" dirty="0" smtClean="0"/>
            <a:t>   -</a:t>
          </a:r>
          <a:r>
            <a:rPr lang="en-US" dirty="0" smtClean="0"/>
            <a:t>Opponents of the Constitution</a:t>
          </a:r>
        </a:p>
        <a:p>
          <a:pPr algn="ctr"/>
          <a:r>
            <a:rPr lang="en-US" dirty="0" smtClean="0"/>
            <a:t>          -</a:t>
          </a:r>
          <a:r>
            <a:rPr lang="en-US" dirty="0" smtClean="0"/>
            <a:t>Favored Bill of rights</a:t>
          </a:r>
        </a:p>
        <a:p>
          <a:pPr algn="ctr"/>
          <a:r>
            <a:rPr lang="en-US" dirty="0" smtClean="0"/>
            <a:t> </a:t>
          </a:r>
          <a:r>
            <a:rPr lang="en-US" dirty="0" smtClean="0"/>
            <a:t>     -Didn’t </a:t>
          </a:r>
          <a:r>
            <a:rPr lang="en-US" dirty="0" smtClean="0"/>
            <a:t>trust strong </a:t>
          </a:r>
          <a:endParaRPr lang="en-US" dirty="0" smtClean="0"/>
        </a:p>
        <a:p>
          <a:pPr algn="ctr"/>
          <a:r>
            <a:rPr lang="en-US" dirty="0" smtClean="0"/>
            <a:t>	Central </a:t>
          </a:r>
          <a:r>
            <a:rPr lang="en-US" dirty="0" smtClean="0"/>
            <a:t>Government</a:t>
          </a:r>
        </a:p>
        <a:p>
          <a:pPr algn="ctr"/>
          <a:r>
            <a:rPr lang="en-US" dirty="0" smtClean="0"/>
            <a:t> </a:t>
          </a:r>
          <a:r>
            <a:rPr lang="en-US" dirty="0" smtClean="0"/>
            <a:t>         -Didn’t </a:t>
          </a:r>
          <a:r>
            <a:rPr lang="en-US" dirty="0" smtClean="0"/>
            <a:t>offer alternate plan</a:t>
          </a:r>
        </a:p>
        <a:p>
          <a:pPr algn="ctr"/>
          <a:r>
            <a:rPr lang="en-US" dirty="0" smtClean="0"/>
            <a:t>-Western Farmers</a:t>
          </a:r>
        </a:p>
        <a:p>
          <a:pPr algn="ctr"/>
          <a:endParaRPr lang="en-US" dirty="0"/>
        </a:p>
      </dgm:t>
    </dgm:pt>
    <dgm:pt modelId="{C8FCF00B-5BC1-4D46-B097-E46355B5DF75}" type="parTrans" cxnId="{A4955BA1-9406-4B8C-9CBC-5B858466F1E4}">
      <dgm:prSet/>
      <dgm:spPr/>
      <dgm:t>
        <a:bodyPr/>
        <a:lstStyle/>
        <a:p>
          <a:endParaRPr lang="en-US"/>
        </a:p>
      </dgm:t>
    </dgm:pt>
    <dgm:pt modelId="{79469D87-695A-49CB-BC15-B840CB06D123}" type="sibTrans" cxnId="{A4955BA1-9406-4B8C-9CBC-5B858466F1E4}">
      <dgm:prSet/>
      <dgm:spPr/>
      <dgm:t>
        <a:bodyPr/>
        <a:lstStyle/>
        <a:p>
          <a:endParaRPr lang="en-US"/>
        </a:p>
      </dgm:t>
    </dgm:pt>
    <dgm:pt modelId="{25EC11B4-63D7-4CBF-89FB-B8DA7DE1CC57}" type="pres">
      <dgm:prSet presAssocID="{63B90035-D288-47CB-8D54-BC0700E83839}" presName="compositeShape" presStyleCnt="0">
        <dgm:presLayoutVars>
          <dgm:chMax val="7"/>
          <dgm:dir/>
          <dgm:resizeHandles val="exact"/>
        </dgm:presLayoutVars>
      </dgm:prSet>
      <dgm:spPr/>
    </dgm:pt>
    <dgm:pt modelId="{2202CF8F-E301-4645-BB56-1965CE9686B1}" type="pres">
      <dgm:prSet presAssocID="{FCA17009-4490-4FDE-A667-A644E503DB1B}" presName="circ1" presStyleLbl="vennNode1" presStyleIdx="0" presStyleCnt="2" custScaleX="115015" custScaleY="112613" custLinFactNeighborX="-1502" custLinFactNeighborY="0"/>
      <dgm:spPr/>
      <dgm:t>
        <a:bodyPr/>
        <a:lstStyle/>
        <a:p>
          <a:endParaRPr lang="en-US"/>
        </a:p>
      </dgm:t>
    </dgm:pt>
    <dgm:pt modelId="{69CB2F8A-623B-4BB1-9AA7-6A3D3914E5B8}" type="pres">
      <dgm:prSet presAssocID="{FCA17009-4490-4FDE-A667-A644E503DB1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F9CE67-CF33-4C30-9BCE-F250D52BF4B9}" type="pres">
      <dgm:prSet presAssocID="{7E5E0E05-7894-4AB8-A6E9-E5A8A33CEF97}" presName="circ2" presStyleLbl="vennNode1" presStyleIdx="1" presStyleCnt="2" custScaleX="110067" custScaleY="112613" custLinFactNeighborX="30" custLinFactNeighborY="938"/>
      <dgm:spPr/>
      <dgm:t>
        <a:bodyPr/>
        <a:lstStyle/>
        <a:p>
          <a:endParaRPr lang="en-US"/>
        </a:p>
      </dgm:t>
    </dgm:pt>
    <dgm:pt modelId="{BEF5DCD0-4950-431E-8202-664B6D02F05A}" type="pres">
      <dgm:prSet presAssocID="{7E5E0E05-7894-4AB8-A6E9-E5A8A33CEF9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9C94DE-F173-4AC6-BD43-500CE13C9F48}" type="presOf" srcId="{FCA17009-4490-4FDE-A667-A644E503DB1B}" destId="{69CB2F8A-623B-4BB1-9AA7-6A3D3914E5B8}" srcOrd="1" destOrd="0" presId="urn:microsoft.com/office/officeart/2005/8/layout/venn1"/>
    <dgm:cxn modelId="{64375B3C-214C-461E-A4E8-20190AFFA9B0}" type="presOf" srcId="{FCA17009-4490-4FDE-A667-A644E503DB1B}" destId="{2202CF8F-E301-4645-BB56-1965CE9686B1}" srcOrd="0" destOrd="0" presId="urn:microsoft.com/office/officeart/2005/8/layout/venn1"/>
    <dgm:cxn modelId="{B796BDC0-0AEE-41B5-871D-7827E5405319}" type="presOf" srcId="{63B90035-D288-47CB-8D54-BC0700E83839}" destId="{25EC11B4-63D7-4CBF-89FB-B8DA7DE1CC57}" srcOrd="0" destOrd="0" presId="urn:microsoft.com/office/officeart/2005/8/layout/venn1"/>
    <dgm:cxn modelId="{7A8BF76C-136F-43FE-80FC-2DEA9A1C4E81}" type="presOf" srcId="{7E5E0E05-7894-4AB8-A6E9-E5A8A33CEF97}" destId="{BEF5DCD0-4950-431E-8202-664B6D02F05A}" srcOrd="1" destOrd="0" presId="urn:microsoft.com/office/officeart/2005/8/layout/venn1"/>
    <dgm:cxn modelId="{99BE639A-BABE-4185-91A0-4F9821CF452C}" type="presOf" srcId="{7E5E0E05-7894-4AB8-A6E9-E5A8A33CEF97}" destId="{1CF9CE67-CF33-4C30-9BCE-F250D52BF4B9}" srcOrd="0" destOrd="0" presId="urn:microsoft.com/office/officeart/2005/8/layout/venn1"/>
    <dgm:cxn modelId="{A4955BA1-9406-4B8C-9CBC-5B858466F1E4}" srcId="{63B90035-D288-47CB-8D54-BC0700E83839}" destId="{7E5E0E05-7894-4AB8-A6E9-E5A8A33CEF97}" srcOrd="1" destOrd="0" parTransId="{C8FCF00B-5BC1-4D46-B097-E46355B5DF75}" sibTransId="{79469D87-695A-49CB-BC15-B840CB06D123}"/>
    <dgm:cxn modelId="{31DA34BB-F5C9-42C9-8B3E-0C98EADCEE3C}" srcId="{63B90035-D288-47CB-8D54-BC0700E83839}" destId="{FCA17009-4490-4FDE-A667-A644E503DB1B}" srcOrd="0" destOrd="0" parTransId="{5009B254-AFC9-435E-9797-5BDFE223F8E6}" sibTransId="{17EB8168-A1B7-4717-ADDE-48A27172BCD5}"/>
    <dgm:cxn modelId="{BA63659B-4907-493C-9149-D0573432002C}" type="presParOf" srcId="{25EC11B4-63D7-4CBF-89FB-B8DA7DE1CC57}" destId="{2202CF8F-E301-4645-BB56-1965CE9686B1}" srcOrd="0" destOrd="0" presId="urn:microsoft.com/office/officeart/2005/8/layout/venn1"/>
    <dgm:cxn modelId="{07B6765A-8947-465E-83D5-12FFFEDB5A93}" type="presParOf" srcId="{25EC11B4-63D7-4CBF-89FB-B8DA7DE1CC57}" destId="{69CB2F8A-623B-4BB1-9AA7-6A3D3914E5B8}" srcOrd="1" destOrd="0" presId="urn:microsoft.com/office/officeart/2005/8/layout/venn1"/>
    <dgm:cxn modelId="{041274E6-21AD-4BCE-9926-85602817231B}" type="presParOf" srcId="{25EC11B4-63D7-4CBF-89FB-B8DA7DE1CC57}" destId="{1CF9CE67-CF33-4C30-9BCE-F250D52BF4B9}" srcOrd="2" destOrd="0" presId="urn:microsoft.com/office/officeart/2005/8/layout/venn1"/>
    <dgm:cxn modelId="{06DEB494-BBFA-4C92-A77E-C42638086484}" type="presParOf" srcId="{25EC11B4-63D7-4CBF-89FB-B8DA7DE1CC57}" destId="{BEF5DCD0-4950-431E-8202-664B6D02F05A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02CF8F-E301-4645-BB56-1965CE9686B1}">
      <dsp:nvSpPr>
        <dsp:cNvPr id="0" name=""/>
        <dsp:cNvSpPr/>
      </dsp:nvSpPr>
      <dsp:spPr>
        <a:xfrm>
          <a:off x="-119981" y="152389"/>
          <a:ext cx="6226047" cy="6096020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-supporters of Constitution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-Don’t need Bill of Rights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-Constitution creates </a:t>
          </a:r>
          <a:endParaRPr lang="en-US" sz="2100" kern="1200" dirty="0" smtClean="0"/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limited </a:t>
          </a:r>
          <a:r>
            <a:rPr lang="en-US" sz="2100" kern="1200" dirty="0" smtClean="0"/>
            <a:t>government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-Strong </a:t>
          </a:r>
          <a:r>
            <a:rPr lang="en-US" sz="2100" kern="1200" dirty="0" smtClean="0"/>
            <a:t>central          government </a:t>
          </a:r>
          <a:r>
            <a:rPr lang="en-US" sz="2100" kern="1200" dirty="0" smtClean="0"/>
            <a:t>needed </a:t>
          </a:r>
          <a:r>
            <a:rPr lang="en-US" sz="2100" kern="1200" dirty="0" smtClean="0"/>
            <a:t>to  </a:t>
          </a:r>
          <a:r>
            <a:rPr lang="en-US" sz="2100" kern="1200" dirty="0" smtClean="0"/>
            <a:t>protect rights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-States have own </a:t>
          </a:r>
          <a:r>
            <a:rPr lang="en-US" sz="2100" kern="1200" dirty="0" smtClean="0"/>
            <a:t>    </a:t>
          </a:r>
          <a:r>
            <a:rPr lang="en-US" sz="2100" kern="1200" dirty="0" smtClean="0"/>
            <a:t>declaration of rights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-Organized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- Large landowners, Merchants</a:t>
          </a:r>
          <a:endParaRPr lang="en-US" sz="2100" kern="1200" dirty="0"/>
        </a:p>
      </dsp:txBody>
      <dsp:txXfrm>
        <a:off x="749421" y="871241"/>
        <a:ext cx="3589792" cy="4658317"/>
      </dsp:txXfrm>
    </dsp:sp>
    <dsp:sp modelId="{1CF9CE67-CF33-4C30-9BCE-F250D52BF4B9}">
      <dsp:nvSpPr>
        <dsp:cNvPr id="0" name=""/>
        <dsp:cNvSpPr/>
      </dsp:nvSpPr>
      <dsp:spPr>
        <a:xfrm>
          <a:off x="3915382" y="203165"/>
          <a:ext cx="5958199" cy="6096020"/>
        </a:xfrm>
        <a:prstGeom prst="ellipse">
          <a:avLst/>
        </a:prstGeom>
        <a:solidFill>
          <a:srgbClr val="00206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   -</a:t>
          </a:r>
          <a:r>
            <a:rPr lang="en-US" sz="2100" kern="1200" dirty="0" smtClean="0"/>
            <a:t>Opponents of the Constitution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          -</a:t>
          </a:r>
          <a:r>
            <a:rPr lang="en-US" sz="2100" kern="1200" dirty="0" smtClean="0"/>
            <a:t>Favored Bill of rights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 </a:t>
          </a:r>
          <a:r>
            <a:rPr lang="en-US" sz="2100" kern="1200" dirty="0" smtClean="0"/>
            <a:t>     -Didn’t </a:t>
          </a:r>
          <a:r>
            <a:rPr lang="en-US" sz="2100" kern="1200" dirty="0" smtClean="0"/>
            <a:t>trust strong </a:t>
          </a:r>
          <a:endParaRPr lang="en-US" sz="2100" kern="1200" dirty="0" smtClean="0"/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	Central </a:t>
          </a:r>
          <a:r>
            <a:rPr lang="en-US" sz="2100" kern="1200" dirty="0" smtClean="0"/>
            <a:t>Government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 </a:t>
          </a:r>
          <a:r>
            <a:rPr lang="en-US" sz="2100" kern="1200" dirty="0" smtClean="0"/>
            <a:t>         -Didn’t </a:t>
          </a:r>
          <a:r>
            <a:rPr lang="en-US" sz="2100" kern="1200" dirty="0" smtClean="0"/>
            <a:t>offer alternate plan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-Western Farmers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5606222" y="922017"/>
        <a:ext cx="3435358" cy="4658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7B9F-DC6B-44BF-AA72-EDCB77FF57B2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A2E9-3D35-483D-A3DD-42BDB2B3AD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7B9F-DC6B-44BF-AA72-EDCB77FF57B2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A2E9-3D35-483D-A3DD-42BDB2B3A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7B9F-DC6B-44BF-AA72-EDCB77FF57B2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A2E9-3D35-483D-A3DD-42BDB2B3A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7B9F-DC6B-44BF-AA72-EDCB77FF57B2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A2E9-3D35-483D-A3DD-42BDB2B3A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7B9F-DC6B-44BF-AA72-EDCB77FF57B2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3E6A2E9-3D35-483D-A3DD-42BDB2B3A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7B9F-DC6B-44BF-AA72-EDCB77FF57B2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A2E9-3D35-483D-A3DD-42BDB2B3A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7B9F-DC6B-44BF-AA72-EDCB77FF57B2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A2E9-3D35-483D-A3DD-42BDB2B3A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7B9F-DC6B-44BF-AA72-EDCB77FF57B2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A2E9-3D35-483D-A3DD-42BDB2B3A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7B9F-DC6B-44BF-AA72-EDCB77FF57B2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A2E9-3D35-483D-A3DD-42BDB2B3A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7B9F-DC6B-44BF-AA72-EDCB77FF57B2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A2E9-3D35-483D-A3DD-42BDB2B3A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7B9F-DC6B-44BF-AA72-EDCB77FF57B2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A2E9-3D35-483D-A3DD-42BDB2B3A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3CD7B9F-DC6B-44BF-AA72-EDCB77FF57B2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3E6A2E9-3D35-483D-A3DD-42BDB2B3A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Federalist V. </a:t>
            </a:r>
            <a:r>
              <a:rPr lang="en-US" dirty="0" err="1" smtClean="0"/>
              <a:t>Antifederalist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Federalists V </a:t>
            </a:r>
            <a:r>
              <a:rPr lang="en-US" dirty="0" err="1" smtClean="0"/>
              <a:t>Antifederalist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228600" y="457200"/>
          <a:ext cx="97536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33800" y="2133600"/>
            <a:ext cx="2133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-need to protect rights</a:t>
            </a:r>
          </a:p>
          <a:p>
            <a:pPr algn="ctr">
              <a:buFontTx/>
              <a:buChar char="-"/>
            </a:pPr>
            <a:r>
              <a:rPr lang="en-US" sz="2400" dirty="0" smtClean="0"/>
              <a:t>Divide power between </a:t>
            </a:r>
            <a:r>
              <a:rPr lang="en-US" sz="2400" dirty="0" smtClean="0"/>
              <a:t>nation &amp; </a:t>
            </a:r>
            <a:r>
              <a:rPr lang="en-US" sz="2400" dirty="0" smtClean="0"/>
              <a:t>state</a:t>
            </a:r>
          </a:p>
          <a:p>
            <a:pPr algn="ctr">
              <a:buFontTx/>
              <a:buChar char="-"/>
            </a:pPr>
            <a:r>
              <a:rPr lang="en-US" sz="2400" dirty="0" smtClean="0"/>
              <a:t>Popular sovereignty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02CF8F-E301-4645-BB56-1965CE9686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2202CF8F-E301-4645-BB56-1965CE9686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F9CE67-CF33-4C30-9BCE-F250D52BF4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1CF9CE67-CF33-4C30-9BCE-F250D52BF4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September 17, 1787 – The writing of Constitution is complete</a:t>
            </a:r>
          </a:p>
          <a:p>
            <a:r>
              <a:rPr lang="en-US" dirty="0" smtClean="0"/>
              <a:t>December 7, 1787 – Delaware 1</a:t>
            </a:r>
            <a:r>
              <a:rPr lang="en-US" baseline="30000" dirty="0" smtClean="0"/>
              <a:t>st</a:t>
            </a:r>
            <a:r>
              <a:rPr lang="en-US" dirty="0" smtClean="0"/>
              <a:t> state to ratify Constitution</a:t>
            </a:r>
          </a:p>
          <a:p>
            <a:r>
              <a:rPr lang="en-US" dirty="0" smtClean="0"/>
              <a:t>June 21, 1788 – The Constitution is put into effect by New Hampshire's ratification </a:t>
            </a:r>
          </a:p>
          <a:p>
            <a:r>
              <a:rPr lang="en-US" dirty="0" smtClean="0"/>
              <a:t>November 21, 1789 – 12 of 13 original states ratify Constitution </a:t>
            </a:r>
          </a:p>
          <a:p>
            <a:r>
              <a:rPr lang="en-US" dirty="0" smtClean="0"/>
              <a:t>May 29, 1790 – Rhode Island ratifies the Constitution</a:t>
            </a:r>
          </a:p>
          <a:p>
            <a:r>
              <a:rPr lang="en-US" dirty="0" smtClean="0"/>
              <a:t>December 15, 1791 – Madison’s first ten amendments becomes the Bill of Rights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Cause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Effect</a:t>
            </a:r>
          </a:p>
          <a:p>
            <a:pPr marL="514350" indent="-514350">
              <a:buNone/>
            </a:pPr>
            <a:r>
              <a:rPr lang="en-US" dirty="0" smtClean="0"/>
              <a:t>2.  Cause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Effect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Effect </a:t>
            </a:r>
          </a:p>
          <a:p>
            <a:pPr marL="514350" indent="-514350">
              <a:buNone/>
            </a:pPr>
            <a:r>
              <a:rPr lang="en-US"/>
              <a:t> </a:t>
            </a:r>
            <a:r>
              <a:rPr lang="en-US" smtClean="0"/>
              <a:t>     Cause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</TotalTime>
  <Words>152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Federalist V. Antifederalist</vt:lpstr>
      <vt:lpstr>Federalists V Antifederalist</vt:lpstr>
      <vt:lpstr>Part A</vt:lpstr>
      <vt:lpstr>Part B</vt:lpstr>
    </vt:vector>
  </TitlesOfParts>
  <Company>Peabody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Federalist V. Antifederalist</dc:title>
  <dc:creator>Administrator</dc:creator>
  <cp:lastModifiedBy>Administrator</cp:lastModifiedBy>
  <cp:revision>3</cp:revision>
  <dcterms:created xsi:type="dcterms:W3CDTF">2012-10-15T00:37:22Z</dcterms:created>
  <dcterms:modified xsi:type="dcterms:W3CDTF">2014-10-10T16:51:34Z</dcterms:modified>
</cp:coreProperties>
</file>