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4" r:id="rId5"/>
    <p:sldId id="265" r:id="rId6"/>
    <p:sldId id="263" r:id="rId7"/>
    <p:sldId id="259" r:id="rId8"/>
    <p:sldId id="262" r:id="rId9"/>
    <p:sldId id="266" r:id="rId10"/>
    <p:sldId id="257"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9" autoAdjust="0"/>
    <p:restoredTop sz="94660"/>
  </p:normalViewPr>
  <p:slideViewPr>
    <p:cSldViewPr snapToGrid="0">
      <p:cViewPr varScale="1">
        <p:scale>
          <a:sx n="61" d="100"/>
          <a:sy n="61" d="100"/>
        </p:scale>
        <p:origin x="-66"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AE1A94-28CD-4ABE-B743-75E3EF2110A0}"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329008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E1A94-28CD-4ABE-B743-75E3EF2110A0}"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110372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E1A94-28CD-4ABE-B743-75E3EF2110A0}"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117807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E1A94-28CD-4ABE-B743-75E3EF2110A0}"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206301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AE1A94-28CD-4ABE-B743-75E3EF2110A0}"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399114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AE1A94-28CD-4ABE-B743-75E3EF2110A0}"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402389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AE1A94-28CD-4ABE-B743-75E3EF2110A0}"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103613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AE1A94-28CD-4ABE-B743-75E3EF2110A0}"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177380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E1A94-28CD-4ABE-B743-75E3EF2110A0}"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564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E1A94-28CD-4ABE-B743-75E3EF2110A0}"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280487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E1A94-28CD-4ABE-B743-75E3EF2110A0}"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119501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E1A94-28CD-4ABE-B743-75E3EF2110A0}" type="datetimeFigureOut">
              <a:rPr lang="en-US" smtClean="0"/>
              <a:pPr/>
              <a:t>3/16/2015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54C54-A6CC-4FF7-98C4-521238709A30}" type="slidenum">
              <a:rPr lang="en-US" smtClean="0"/>
              <a:pPr/>
              <a:t>‹#›</a:t>
            </a:fld>
            <a:endParaRPr lang="en-US"/>
          </a:p>
        </p:txBody>
      </p:sp>
    </p:spTree>
    <p:extLst>
      <p:ext uri="{BB962C8B-B14F-4D97-AF65-F5344CB8AC3E}">
        <p14:creationId xmlns:p14="http://schemas.microsoft.com/office/powerpoint/2010/main" xmlns="" val="299804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pac.librarypoint.org/ipac20/ipac.jsp?session=1208L26PR2491.389338&amp;menu=search&amp;aspect=basic_search&amp;npp=10&amp;ipp=20&amp;spp=20&amp;profile=remote&amp;ri=5&amp;source=~!horizon&amp;index=.GW&amp;term=laura++Gene+Tierney&amp;aspect=basic_search" TargetMode="External"/><Relationship Id="rId2" Type="http://schemas.openxmlformats.org/officeDocument/2006/relationships/hyperlink" Target="http://ipac.librarypoint.org/ipac20/ipac.jsp?npp=10&amp;ipp=20&amp;spp=20&amp;profile=remote&amp;aspect=basic_search&amp;term=maltese+falcon&amp;index=.GW&amp;uindex=&amp;oper=&amp;ri=1&amp;session=1208L26PR2491.389338&amp;menu=search&amp;aspect=basic_search&amp;npp=10&amp;ipp=20&amp;spp=20&amp;profile=remote&amp;ri=1&amp;source=~!horizon&amp;sort=&amp;limit=MT01+=+mt_g&amp;go_sort_limit.x=9&amp;go_sort_limit.y=11" TargetMode="External"/><Relationship Id="rId1" Type="http://schemas.openxmlformats.org/officeDocument/2006/relationships/slideLayout" Target="../slideLayouts/slideLayout2.xml"/><Relationship Id="rId6" Type="http://schemas.openxmlformats.org/officeDocument/2006/relationships/hyperlink" Target="http://ipac.librarypoint.org/ipac20/ipac.jsp?npp=10&amp;ipp=20&amp;spp=20&amp;profile=remote&amp;aspect=basic_search&amp;term=double+indemnity&amp;index=.GW&amp;uindex=&amp;oper=&amp;ri=5&amp;session=1208L26PR2491.389338&amp;menu=search&amp;aspect=basic_search&amp;npp=10&amp;ipp=20&amp;spp=20&amp;profile=remote&amp;ri=5&amp;source=~!horizon&amp;sort=&amp;limit=MT01+=+mt_g&amp;go_sort_limit.x=13&amp;go_sort_limit.y=9" TargetMode="External"/><Relationship Id="rId5" Type="http://schemas.openxmlformats.org/officeDocument/2006/relationships/hyperlink" Target="http://ipac.librarypoint.org/ipac20/ipac.jsp?session=1208L26PR2491.389338&amp;menu=search&amp;aspect=basic_search&amp;npp=10&amp;ipp=20&amp;spp=20&amp;profile=remote&amp;ri=8&amp;source=~!horizon&amp;index=.GW&amp;term=sunset+boulevard+billy+wilder&amp;aspect=basic_search" TargetMode="External"/><Relationship Id="rId4" Type="http://schemas.openxmlformats.org/officeDocument/2006/relationships/hyperlink" Target="http://ipac.librarypoint.org/ipac20/ipac.jsp?session=1S4093S534E89.165816&amp;profile=remote&amp;source=~!horizon&amp;view=subscriptionsummary&amp;uri=full=3100001~!236232~!0&amp;ri=1&amp;aspect=basic_search&amp;menu=search&amp;ipp=20&amp;spp=20&amp;staffonly=&amp;term=blue+dahlia&amp;index=.GW&amp;uindex=&amp;aspect=basic_search&amp;menu=search&amp;ri=1&amp;limitbox_1=MT01+=+mt_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1940s%20Video%20Clips/The%20Postman%20Always%20Rings%20Twice%20(1946)%20Trailer.mp4" TargetMode="External"/><Relationship Id="rId3" Type="http://schemas.openxmlformats.org/officeDocument/2006/relationships/image" Target="../media/image9.jpeg"/><Relationship Id="rId7" Type="http://schemas.openxmlformats.org/officeDocument/2006/relationships/image" Target="../media/image11.jpeg"/><Relationship Id="rId2" Type="http://schemas.openxmlformats.org/officeDocument/2006/relationships/hyperlink" Target="1940s%20Video%20Clips/Double%20Indemnity%20Official%20Trailer%20" TargetMode="External"/><Relationship Id="rId1" Type="http://schemas.openxmlformats.org/officeDocument/2006/relationships/slideLayout" Target="../slideLayouts/slideLayout2.xml"/><Relationship Id="rId6" Type="http://schemas.openxmlformats.org/officeDocument/2006/relationships/hyperlink" Target="1940s%20Video%20Clips/The%20Maltese%20Falcon%20(1941)%20Trailer.mp4" TargetMode="External"/><Relationship Id="rId5" Type="http://schemas.openxmlformats.org/officeDocument/2006/relationships/image" Target="../media/image10.jpeg"/><Relationship Id="rId4" Type="http://schemas.openxmlformats.org/officeDocument/2006/relationships/hyperlink" Target="1940s%20Video%20Clips/The%20Big%20Sleep%20Official%20Trailer%20" TargetMode="External"/><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4732" y="819806"/>
            <a:ext cx="6173810" cy="971715"/>
          </a:xfrm>
          <a:solidFill>
            <a:schemeClr val="bg1"/>
          </a:solidFill>
        </p:spPr>
        <p:txBody>
          <a:bodyPr/>
          <a:lstStyle/>
          <a:p>
            <a:r>
              <a:rPr lang="en-US" dirty="0" smtClean="0">
                <a:latin typeface="Andalus" panose="02020603050405020304" pitchFamily="18" charset="-78"/>
                <a:cs typeface="Andalus" panose="02020603050405020304" pitchFamily="18" charset="-78"/>
              </a:rPr>
              <a:t>Gaslight</a:t>
            </a:r>
            <a:endParaRPr lang="en-US"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5344732" y="2540965"/>
            <a:ext cx="6173810" cy="1655762"/>
          </a:xfrm>
          <a:solidFill>
            <a:schemeClr val="bg1"/>
          </a:solidFill>
        </p:spPr>
        <p:txBody>
          <a:bodyPr>
            <a:normAutofit lnSpcReduction="10000"/>
          </a:bodyPr>
          <a:lstStyle/>
          <a:p>
            <a:r>
              <a:rPr lang="en-US" sz="2800" dirty="0" smtClean="0">
                <a:latin typeface="Andalus" panose="02020603050405020304" pitchFamily="18" charset="-78"/>
                <a:cs typeface="Andalus" panose="02020603050405020304" pitchFamily="18" charset="-78"/>
              </a:rPr>
              <a:t>Today</a:t>
            </a:r>
            <a:r>
              <a:rPr lang="en-US" sz="4000" dirty="0" smtClean="0">
                <a:latin typeface="Andalus" panose="02020603050405020304" pitchFamily="18" charset="-78"/>
                <a:cs typeface="Andalus" panose="02020603050405020304" pitchFamily="18" charset="-78"/>
              </a:rPr>
              <a:t>:</a:t>
            </a:r>
          </a:p>
          <a:p>
            <a:pPr marL="457200" indent="-457200">
              <a:buAutoNum type="arabicParenR"/>
            </a:pPr>
            <a:r>
              <a:rPr lang="en-US" sz="2800" dirty="0" smtClean="0">
                <a:latin typeface="Andalus" panose="02020603050405020304" pitchFamily="18" charset="-78"/>
                <a:cs typeface="Andalus" panose="02020603050405020304" pitchFamily="18" charset="-78"/>
              </a:rPr>
              <a:t>What is the </a:t>
            </a:r>
            <a:r>
              <a:rPr lang="en-US" sz="2800" i="1" dirty="0" smtClean="0">
                <a:latin typeface="Andalus" panose="02020603050405020304" pitchFamily="18" charset="-78"/>
                <a:cs typeface="Andalus" panose="02020603050405020304" pitchFamily="18" charset="-78"/>
              </a:rPr>
              <a:t>film noir  </a:t>
            </a:r>
            <a:r>
              <a:rPr lang="en-US" sz="2800" dirty="0" smtClean="0">
                <a:latin typeface="Andalus" panose="02020603050405020304" pitchFamily="18" charset="-78"/>
                <a:cs typeface="Andalus" panose="02020603050405020304" pitchFamily="18" charset="-78"/>
              </a:rPr>
              <a:t>genre?</a:t>
            </a:r>
          </a:p>
          <a:p>
            <a:pPr marL="457200" indent="-457200">
              <a:buAutoNum type="arabicParenR"/>
            </a:pPr>
            <a:r>
              <a:rPr lang="en-US" sz="2800" dirty="0" smtClean="0">
                <a:latin typeface="Andalus" panose="02020603050405020304" pitchFamily="18" charset="-78"/>
                <a:cs typeface="Andalus" panose="02020603050405020304" pitchFamily="18" charset="-78"/>
              </a:rPr>
              <a:t>Start watching “Gaslight”</a:t>
            </a:r>
            <a:endParaRPr lang="en-US" sz="2800" dirty="0">
              <a:latin typeface="Andalus" panose="02020603050405020304" pitchFamily="18" charset="-78"/>
              <a:cs typeface="Andalus" panose="02020603050405020304" pitchFamily="18" charset="-78"/>
            </a:endParaRPr>
          </a:p>
        </p:txBody>
      </p:sp>
      <p:pic>
        <p:nvPicPr>
          <p:cNvPr id="1026" name="Picture 2" descr="gasligh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350" y="819806"/>
            <a:ext cx="4407319" cy="44670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374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Noir</a:t>
            </a:r>
            <a:endParaRPr lang="en-US" dirty="0"/>
          </a:p>
        </p:txBody>
      </p:sp>
      <p:sp>
        <p:nvSpPr>
          <p:cNvPr id="3" name="Content Placeholder 2"/>
          <p:cNvSpPr>
            <a:spLocks noGrp="1"/>
          </p:cNvSpPr>
          <p:nvPr>
            <p:ph idx="1"/>
          </p:nvPr>
        </p:nvSpPr>
        <p:spPr/>
        <p:txBody>
          <a:bodyPr/>
          <a:lstStyle/>
          <a:p>
            <a:r>
              <a:rPr lang="en-US" dirty="0"/>
              <a:t>Twenty years after the murder of Alice Barlow, her house is finally occupied again. However, the husband of the couple who have moved in has a secret which he will do anything to keep hidden.</a:t>
            </a:r>
          </a:p>
        </p:txBody>
      </p:sp>
      <p:pic>
        <p:nvPicPr>
          <p:cNvPr id="2050" name="Picture 2" descr="http://2.bp.blogspot.com/-vRqV8ikShzc/UEahRDQCvFI/AAAAAAAAGxE/mfYiRbgnOgs/s320/Gaslight+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59171" y="4043656"/>
            <a:ext cx="304800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19918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According to Schrader, the first element was World War II and post-war disillusionment. Many of the films during the 1930s and early 1940s were propaganda-type films that were designed to cheer people's bleak outlook during the hard times of the Depression and World War II. It was beginning in the early 1940s, that </a:t>
            </a:r>
            <a:r>
              <a:rPr kumimoji="0" lang="en-US"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film noir</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such as </a:t>
            </a:r>
            <a:r>
              <a:rPr kumimoji="0" lang="en-US" b="0" i="0" u="none" strike="noStrike" cap="none" normalizeH="0" baseline="0" dirty="0" smtClean="0">
                <a:ln>
                  <a:noFill/>
                </a:ln>
                <a:solidFill>
                  <a:srgbClr val="077FCB"/>
                </a:solidFill>
                <a:effectLst/>
                <a:latin typeface="Arial" panose="020B0604020202020204" pitchFamily="34" charset="0"/>
                <a:cs typeface="Arial" panose="020B0604020202020204" pitchFamily="34" charset="0"/>
                <a:hlinkClick r:id="rId2"/>
              </a:rPr>
              <a:t>The Maltese Falcon</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and </a:t>
            </a:r>
            <a:r>
              <a:rPr kumimoji="0" lang="en-US" b="0" i="0" u="none" strike="noStrike" cap="none" normalizeH="0" baseline="0" dirty="0" smtClean="0">
                <a:ln>
                  <a:noFill/>
                </a:ln>
                <a:solidFill>
                  <a:srgbClr val="077FCB"/>
                </a:solidFill>
                <a:effectLst/>
                <a:latin typeface="Arial" panose="020B0604020202020204" pitchFamily="34" charset="0"/>
                <a:cs typeface="Arial" panose="020B0604020202020204" pitchFamily="34" charset="0"/>
                <a:hlinkClick r:id="rId3"/>
              </a:rPr>
              <a:t>Laura</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began to appear. The films of the 1940s reflected the disillusionment felt in the country, especially with the soldiers returning home and women losing their jobs at the end of the war. These films, such as </a:t>
            </a:r>
            <a:r>
              <a:rPr kumimoji="0" lang="en-US" b="0" i="0" u="none" strike="noStrike" cap="none" normalizeH="0" baseline="0" dirty="0" smtClean="0">
                <a:ln>
                  <a:noFill/>
                </a:ln>
                <a:solidFill>
                  <a:srgbClr val="077FCB"/>
                </a:solidFill>
                <a:effectLst/>
                <a:latin typeface="Arial" panose="020B0604020202020204" pitchFamily="34" charset="0"/>
                <a:cs typeface="Arial" panose="020B0604020202020204" pitchFamily="34" charset="0"/>
                <a:hlinkClick r:id="rId4"/>
              </a:rPr>
              <a:t>The Blue Dahlia</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where a sailor comes home to find his wife kissing another man and their son dead due to her drunkenness, showed the cynicism felt by some Americans.</a:t>
            </a:r>
            <a:endParaRPr kumimoji="0" lang="en-US"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lang="en-US" sz="4400" dirty="0" smtClean="0">
                <a:solidFill>
                  <a:srgbClr val="000000"/>
                </a:solidFill>
                <a:cs typeface="Arial" panose="020B0604020202020204" pitchFamily="34" charset="0"/>
              </a:rPr>
              <a:t>T</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he second element was post-war realism. According to Schrader, post-war Americans wanted an authenticity that was lacking in earlier high-class melodramas. Americans wanted a harsh view of society from the perspective of everyday people on the streets. In addition, ordinary Americans were not as interested in seeing the studio built streets they had been watching since the 1930s. They wanted to be watching actors in actual locations, such as Norma Desmond's mansion (which unfortunately was demolished in 1957 for the headquarters of the Getty Foundation) and Joe Gillis' apartment in </a:t>
            </a:r>
            <a:r>
              <a:rPr kumimoji="0" lang="en-US" b="0" i="0" u="none" strike="noStrike" cap="none" normalizeH="0" baseline="0" dirty="0" smtClean="0">
                <a:ln>
                  <a:noFill/>
                </a:ln>
                <a:solidFill>
                  <a:srgbClr val="077FCB"/>
                </a:solidFill>
                <a:effectLst/>
                <a:latin typeface="Arial" panose="020B0604020202020204" pitchFamily="34" charset="0"/>
                <a:cs typeface="Arial" panose="020B0604020202020204" pitchFamily="34" charset="0"/>
                <a:hlinkClick r:id="rId5"/>
              </a:rPr>
              <a:t>Sunset Boulevard</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en-US" sz="4000" b="0" i="0" u="none" strike="noStrike" cap="none" normalizeH="0" baseline="0" dirty="0" smtClean="0">
              <a:ln>
                <a:noFill/>
              </a:ln>
              <a:solidFill>
                <a:schemeClr val="tx1"/>
              </a:solidFill>
              <a:effectLst/>
            </a:endParaRPr>
          </a:p>
          <a:p>
            <a:pPr lvl="0"/>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The third element was the German influence. During the 1930s, especially after the rise of Nazism, many German and Eastern Europeans immigrated to the United States and helped influence the American film industry. Their main influence in film noir is with aesthetics. They brought along expressionist lighting, which used artificial studio lighting to create shadows, oblique and vertical lines, and irregular light </a:t>
            </a:r>
            <a:r>
              <a:rPr kumimoji="0" lang="en-US"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patterns.</a:t>
            </a:r>
            <a:r>
              <a:rPr kumimoji="0" lang="en-US" b="0" i="0" u="none" strike="noStrike" cap="none" normalizeH="0" baseline="30000" dirty="0" err="1" smtClean="0">
                <a:ln>
                  <a:noFill/>
                </a:ln>
                <a:solidFill>
                  <a:srgbClr val="000000"/>
                </a:solidFill>
                <a:effectLst/>
                <a:latin typeface="Arial" panose="020B0604020202020204" pitchFamily="34" charset="0"/>
                <a:cs typeface="Arial" panose="020B0604020202020204" pitchFamily="34" charset="0"/>
              </a:rPr>
              <a:t>ii</a:t>
            </a:r>
            <a:endParaRPr kumimoji="0" lang="en-US" sz="4000" b="0" i="0" u="none" strike="noStrike" cap="none" normalizeH="0" baseline="0" dirty="0" smtClean="0">
              <a:ln>
                <a:noFill/>
              </a:ln>
              <a:solidFill>
                <a:schemeClr val="tx1"/>
              </a:solidFill>
              <a:effectLst/>
            </a:endParaRPr>
          </a:p>
          <a:p>
            <a:pPr lvl="0"/>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Finally, Schrader says that the fourth element was the hard-boiled tradition. Writers such as Dashiell Hammett, Raymond Chandler, and James M. Cain wrote many books that were eventually turned into </a:t>
            </a:r>
            <a:r>
              <a:rPr kumimoji="0" lang="en-US"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film noir</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What these authors and films have in common is a cynical and bleak outlook with a tough main character. One of the best examples of a </a:t>
            </a:r>
            <a:r>
              <a:rPr kumimoji="0" lang="en-US"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noir </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film coming from the hard-boiled tradition is </a:t>
            </a:r>
            <a:r>
              <a:rPr kumimoji="0" lang="en-US" b="0" i="0" u="none" strike="noStrike" cap="none" normalizeH="0" baseline="0" dirty="0" smtClean="0">
                <a:ln>
                  <a:noFill/>
                </a:ln>
                <a:solidFill>
                  <a:srgbClr val="077FCB"/>
                </a:solidFill>
                <a:effectLst/>
                <a:latin typeface="Arial" panose="020B0604020202020204" pitchFamily="34" charset="0"/>
                <a:cs typeface="Arial" panose="020B0604020202020204" pitchFamily="34" charset="0"/>
                <a:hlinkClick r:id="rId6"/>
              </a:rPr>
              <a:t>Double Indemnity</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the script was written by Raymond Chandler from James M. Cain's book of the same name</a:t>
            </a:r>
            <a:endParaRPr lang="en-US" sz="8000"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846985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710218" cy="1082305"/>
          </a:xfrm>
        </p:spPr>
        <p:txBody>
          <a:bodyPr/>
          <a:lstStyle/>
          <a:p>
            <a:r>
              <a:rPr lang="en-US" dirty="0" smtClean="0">
                <a:latin typeface="Andalus" panose="02020603050405020304" pitchFamily="18" charset="-78"/>
                <a:cs typeface="Andalus" panose="02020603050405020304" pitchFamily="18" charset="-78"/>
              </a:rPr>
              <a:t>Film Noir</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305937" y="4767972"/>
            <a:ext cx="6736308" cy="1277986"/>
          </a:xfrm>
          <a:solidFill>
            <a:schemeClr val="bg1"/>
          </a:solidFill>
        </p:spPr>
        <p:txBody>
          <a:bodyPr>
            <a:normAutofit lnSpcReduction="10000"/>
          </a:bodyPr>
          <a:lstStyle/>
          <a:p>
            <a:pPr marL="0" indent="0" algn="ctr">
              <a:buNone/>
            </a:pPr>
            <a:r>
              <a:rPr lang="en-US" sz="3200" dirty="0" smtClean="0">
                <a:latin typeface="Andalus" panose="02020603050405020304" pitchFamily="18" charset="-78"/>
                <a:cs typeface="Andalus" panose="02020603050405020304" pitchFamily="18" charset="-78"/>
              </a:rPr>
              <a:t>A term used post WWII to describe early 1940s movies that were cynical and had dark themes</a:t>
            </a:r>
          </a:p>
          <a:p>
            <a:endParaRPr lang="en-US" dirty="0" smtClean="0">
              <a:latin typeface="Andalus" panose="02020603050405020304" pitchFamily="18" charset="-78"/>
              <a:cs typeface="Andalus" panose="02020603050405020304" pitchFamily="18" charset="-78"/>
            </a:endParaRPr>
          </a:p>
        </p:txBody>
      </p:sp>
      <p:pic>
        <p:nvPicPr>
          <p:cNvPr id="4104" name="Picture 8" descr="http://filmsnoir.net/wp-content/uploads/2008/06/scarletstr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64806" y="234556"/>
            <a:ext cx="4198059" cy="6447019"/>
          </a:xfrm>
          <a:prstGeom prst="rect">
            <a:avLst/>
          </a:prstGeom>
          <a:noFill/>
          <a:extLst>
            <a:ext uri="{909E8E84-426E-40DD-AFC4-6F175D3DCCD1}">
              <a14:hiddenFill xmlns:a14="http://schemas.microsoft.com/office/drawing/2010/main" xmlns="">
                <a:solidFill>
                  <a:srgbClr val="FFFFFF"/>
                </a:solidFill>
              </a14:hiddenFill>
            </a:ext>
          </a:extLst>
        </p:spPr>
      </p:pic>
      <p:sp>
        <p:nvSpPr>
          <p:cNvPr id="7" name="Oval 6"/>
          <p:cNvSpPr/>
          <p:nvPr/>
        </p:nvSpPr>
        <p:spPr>
          <a:xfrm>
            <a:off x="2066498" y="1447432"/>
            <a:ext cx="4661848" cy="223823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684628" y="1904828"/>
            <a:ext cx="3425587" cy="1323439"/>
          </a:xfrm>
          <a:prstGeom prst="rect">
            <a:avLst/>
          </a:prstGeom>
          <a:noFill/>
        </p:spPr>
        <p:txBody>
          <a:bodyPr wrap="square" rtlCol="0">
            <a:spAutoFit/>
          </a:bodyPr>
          <a:lstStyle/>
          <a:p>
            <a:pPr algn="ctr"/>
            <a:r>
              <a:rPr lang="en-US" sz="4000" dirty="0" smtClean="0">
                <a:latin typeface="Andalus" panose="02020603050405020304" pitchFamily="18" charset="-78"/>
                <a:cs typeface="Andalus" panose="02020603050405020304" pitchFamily="18" charset="-78"/>
              </a:rPr>
              <a:t>French for “black cinema”</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396313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104"/>
                                        </p:tgtEl>
                                        <p:attrNameLst>
                                          <p:attrName>style.visibility</p:attrName>
                                        </p:attrNameLst>
                                      </p:cBhvr>
                                      <p:to>
                                        <p:strVal val="visible"/>
                                      </p:to>
                                    </p:set>
                                    <p:animEffect transition="in" filter="fade">
                                      <p:cBhvr>
                                        <p:cTn id="17" dur="1000"/>
                                        <p:tgtEl>
                                          <p:spTgt spid="4104"/>
                                        </p:tgtEl>
                                      </p:cBhvr>
                                    </p:animEffect>
                                    <p:anim calcmode="lin" valueType="num">
                                      <p:cBhvr>
                                        <p:cTn id="18" dur="1000" fill="hold"/>
                                        <p:tgtEl>
                                          <p:spTgt spid="4104"/>
                                        </p:tgtEl>
                                        <p:attrNameLst>
                                          <p:attrName>ppt_x</p:attrName>
                                        </p:attrNameLst>
                                      </p:cBhvr>
                                      <p:tavLst>
                                        <p:tav tm="0">
                                          <p:val>
                                            <p:strVal val="#ppt_x"/>
                                          </p:val>
                                        </p:tav>
                                        <p:tav tm="100000">
                                          <p:val>
                                            <p:strVal val="#ppt_x"/>
                                          </p:val>
                                        </p:tav>
                                      </p:tavLst>
                                    </p:anim>
                                    <p:anim calcmode="lin" valueType="num">
                                      <p:cBhvr>
                                        <p:cTn id="19" dur="1000" fill="hold"/>
                                        <p:tgtEl>
                                          <p:spTgt spid="410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fade">
                                      <p:cBhvr>
                                        <p:cTn id="24" dur="1000"/>
                                        <p:tgtEl>
                                          <p:spTgt spid="3">
                                            <p:bg/>
                                          </p:spTgt>
                                        </p:tgtEl>
                                      </p:cBhvr>
                                    </p:animEffect>
                                    <p:anim calcmode="lin" valueType="num">
                                      <p:cBhvr>
                                        <p:cTn id="25" dur="1000" fill="hold"/>
                                        <p:tgtEl>
                                          <p:spTgt spid="3">
                                            <p:bg/>
                                          </p:spTgt>
                                        </p:tgtEl>
                                        <p:attrNameLst>
                                          <p:attrName>ppt_x</p:attrName>
                                        </p:attrNameLst>
                                      </p:cBhvr>
                                      <p:tavLst>
                                        <p:tav tm="0">
                                          <p:val>
                                            <p:strVal val="#ppt_x"/>
                                          </p:val>
                                        </p:tav>
                                        <p:tav tm="100000">
                                          <p:val>
                                            <p:strVal val="#ppt_x"/>
                                          </p:val>
                                        </p:tav>
                                      </p:tavLst>
                                    </p:anim>
                                    <p:anim calcmode="lin" valueType="num">
                                      <p:cBhvr>
                                        <p:cTn id="2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fade">
                                      <p:cBhvr>
                                        <p:cTn id="31" dur="1000"/>
                                        <p:tgtEl>
                                          <p:spTgt spid="3">
                                            <p:txEl>
                                              <p:pRg st="0" end="0"/>
                                            </p:txEl>
                                          </p:spTgt>
                                        </p:tgtEl>
                                      </p:cBhvr>
                                    </p:animEffect>
                                    <p:anim calcmode="lin" valueType="num">
                                      <p:cBhvr>
                                        <p:cTn id="3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anose="02020603050405020304" pitchFamily="18" charset="-78"/>
                <a:cs typeface="Andalus" panose="02020603050405020304" pitchFamily="18" charset="-78"/>
              </a:rPr>
              <a:t>Elements of </a:t>
            </a:r>
            <a:r>
              <a:rPr lang="en-US" i="1" dirty="0" smtClean="0">
                <a:latin typeface="Andalus" panose="02020603050405020304" pitchFamily="18" charset="-78"/>
                <a:cs typeface="Andalus" panose="02020603050405020304" pitchFamily="18" charset="-78"/>
              </a:rPr>
              <a:t>Film Noir  </a:t>
            </a:r>
            <a:r>
              <a:rPr lang="en-US" dirty="0" smtClean="0">
                <a:latin typeface="Andalus" panose="02020603050405020304" pitchFamily="18" charset="-78"/>
                <a:cs typeface="Andalus" panose="02020603050405020304" pitchFamily="18" charset="-78"/>
              </a:rPr>
              <a:t>#1: </a:t>
            </a:r>
            <a:br>
              <a:rPr lang="en-US" dirty="0" smtClean="0">
                <a:latin typeface="Andalus" panose="02020603050405020304" pitchFamily="18" charset="-78"/>
                <a:cs typeface="Andalus" panose="02020603050405020304" pitchFamily="18" charset="-78"/>
              </a:rPr>
            </a:br>
            <a:r>
              <a:rPr lang="en-US" dirty="0" smtClean="0">
                <a:latin typeface="Andalus" panose="02020603050405020304" pitchFamily="18" charset="-78"/>
                <a:cs typeface="Andalus" panose="02020603050405020304" pitchFamily="18" charset="-78"/>
              </a:rPr>
              <a:t>WWI &amp; post-war disillusionment</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1825624"/>
            <a:ext cx="5385179" cy="4670709"/>
          </a:xfrm>
        </p:spPr>
        <p:txBody>
          <a:bodyPr>
            <a:normAutofit/>
          </a:bodyPr>
          <a:lstStyle/>
          <a:p>
            <a:r>
              <a:rPr lang="en-US" dirty="0" smtClean="0">
                <a:latin typeface="Andalus" panose="02020603050405020304" pitchFamily="18" charset="-78"/>
                <a:cs typeface="Andalus" panose="02020603050405020304" pitchFamily="18" charset="-78"/>
              </a:rPr>
              <a:t>Move from propaganda films (meant to cheer people’s outlook of hard times during WWII) to disillusionment of women losing jobs at end of war &amp; men returning home</a:t>
            </a:r>
          </a:p>
          <a:p>
            <a:r>
              <a:rPr lang="en-US" i="1" dirty="0" smtClean="0">
                <a:latin typeface="Andalus" panose="02020603050405020304" pitchFamily="18" charset="-78"/>
                <a:cs typeface="Andalus" panose="02020603050405020304" pitchFamily="18" charset="-78"/>
              </a:rPr>
              <a:t>“The Blue Dahlia </a:t>
            </a:r>
            <a:r>
              <a:rPr lang="en-US" dirty="0" smtClean="0">
                <a:latin typeface="Andalus" panose="02020603050405020304" pitchFamily="18" charset="-78"/>
                <a:cs typeface="Andalus" panose="02020603050405020304" pitchFamily="18" charset="-78"/>
              </a:rPr>
              <a:t>”</a:t>
            </a:r>
          </a:p>
          <a:p>
            <a:pPr lvl="1"/>
            <a:r>
              <a:rPr lang="en-US" dirty="0" smtClean="0">
                <a:latin typeface="Andalus" panose="02020603050405020304" pitchFamily="18" charset="-78"/>
                <a:cs typeface="Andalus" panose="02020603050405020304" pitchFamily="18" charset="-78"/>
              </a:rPr>
              <a:t>sailor comes home from WWII to find his wife kissing another man and their son dead due to her drunkenness</a:t>
            </a:r>
          </a:p>
          <a:p>
            <a:pPr lvl="1"/>
            <a:endParaRPr lang="en-US" dirty="0" smtClean="0">
              <a:latin typeface="Andalus" panose="02020603050405020304" pitchFamily="18" charset="-78"/>
              <a:cs typeface="Andalus" panose="02020603050405020304" pitchFamily="18" charset="-78"/>
            </a:endParaRPr>
          </a:p>
          <a:p>
            <a:pPr lvl="1"/>
            <a:endParaRPr lang="en-US" dirty="0" smtClean="0">
              <a:latin typeface="Andalus" panose="02020603050405020304" pitchFamily="18" charset="-78"/>
              <a:cs typeface="Andalus" panose="02020603050405020304" pitchFamily="18" charset="-78"/>
            </a:endParaRPr>
          </a:p>
        </p:txBody>
      </p:sp>
      <p:pic>
        <p:nvPicPr>
          <p:cNvPr id="3078" name="Picture 6" descr="http://www.oscars.org/events-exhibitions/events/2010/images/side_noir-dahli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4363" y="1825624"/>
            <a:ext cx="3016155" cy="3153881"/>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8" descr="http://upload.wikimedia.org/wikipedia/en/thumb/6/6b/Bluedahlia.jpg/220px-Bluedahl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340518" y="2891981"/>
            <a:ext cx="2410204" cy="36043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0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942"/>
            <a:ext cx="10515600" cy="1313550"/>
          </a:xfrm>
        </p:spPr>
        <p:txBody>
          <a:bodyPr/>
          <a:lstStyle/>
          <a:p>
            <a:pPr algn="ctr"/>
            <a:r>
              <a:rPr lang="en-US" dirty="0" smtClean="0">
                <a:latin typeface="Andalus" panose="02020603050405020304" pitchFamily="18" charset="-78"/>
                <a:cs typeface="Andalus" panose="02020603050405020304" pitchFamily="18" charset="-78"/>
              </a:rPr>
              <a:t>Elements of </a:t>
            </a:r>
            <a:r>
              <a:rPr lang="en-US" i="1" dirty="0" smtClean="0">
                <a:latin typeface="Andalus" panose="02020603050405020304" pitchFamily="18" charset="-78"/>
                <a:cs typeface="Andalus" panose="02020603050405020304" pitchFamily="18" charset="-78"/>
              </a:rPr>
              <a:t>Film Noir  </a:t>
            </a:r>
            <a:r>
              <a:rPr lang="en-US" dirty="0" smtClean="0">
                <a:latin typeface="Andalus" panose="02020603050405020304" pitchFamily="18" charset="-78"/>
                <a:cs typeface="Andalus" panose="02020603050405020304" pitchFamily="18" charset="-78"/>
              </a:rPr>
              <a:t>#2: </a:t>
            </a:r>
            <a:br>
              <a:rPr lang="en-US" dirty="0" smtClean="0">
                <a:latin typeface="Andalus" panose="02020603050405020304" pitchFamily="18" charset="-78"/>
                <a:cs typeface="Andalus" panose="02020603050405020304" pitchFamily="18" charset="-78"/>
              </a:rPr>
            </a:br>
            <a:r>
              <a:rPr lang="en-US" dirty="0" smtClean="0">
                <a:latin typeface="Andalus" panose="02020603050405020304" pitchFamily="18" charset="-78"/>
                <a:cs typeface="Andalus" panose="02020603050405020304" pitchFamily="18" charset="-78"/>
              </a:rPr>
              <a:t>Post-war realism</a:t>
            </a:r>
            <a:endParaRPr lang="en-US" dirty="0"/>
          </a:p>
        </p:txBody>
      </p:sp>
      <p:sp>
        <p:nvSpPr>
          <p:cNvPr id="3" name="Content Placeholder 2"/>
          <p:cNvSpPr>
            <a:spLocks noGrp="1"/>
          </p:cNvSpPr>
          <p:nvPr>
            <p:ph idx="1"/>
          </p:nvPr>
        </p:nvSpPr>
        <p:spPr>
          <a:xfrm>
            <a:off x="838200" y="1716441"/>
            <a:ext cx="10515600" cy="817159"/>
          </a:xfrm>
        </p:spPr>
        <p:txBody>
          <a:bodyPr>
            <a:normAutofit lnSpcReduction="10000"/>
          </a:bodyPr>
          <a:lstStyle/>
          <a:p>
            <a:pPr marL="0" indent="0">
              <a:buNone/>
            </a:pPr>
            <a:r>
              <a:rPr lang="en-US" dirty="0" smtClean="0">
                <a:latin typeface="Andalus" panose="02020603050405020304" pitchFamily="18" charset="-78"/>
                <a:cs typeface="Andalus" panose="02020603050405020304" pitchFamily="18" charset="-78"/>
              </a:rPr>
              <a:t>Americans wanted to see a harsh view of society from the perspective of everyday people on the streets and watch actors in actual locations</a:t>
            </a:r>
          </a:p>
          <a:p>
            <a:endParaRPr lang="en-US" dirty="0"/>
          </a:p>
        </p:txBody>
      </p:sp>
      <p:pic>
        <p:nvPicPr>
          <p:cNvPr id="5122" name="Picture 2" descr="00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3978" y="2642784"/>
            <a:ext cx="5238750" cy="3914776"/>
          </a:xfrm>
          <a:prstGeom prst="rect">
            <a:avLst/>
          </a:prstGeom>
          <a:noFill/>
          <a:extLst>
            <a:ext uri="{909E8E84-426E-40DD-AFC4-6F175D3DCCD1}">
              <a14:hiddenFill xmlns:a14="http://schemas.microsoft.com/office/drawing/2010/main" xmlns="">
                <a:solidFill>
                  <a:srgbClr val="FFFFFF"/>
                </a:solidFill>
              </a14:hiddenFill>
            </a:ext>
          </a:extLst>
        </p:spPr>
      </p:pic>
      <p:pic>
        <p:nvPicPr>
          <p:cNvPr id="5124" name="Picture 4" descr="0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15181" y="2642784"/>
            <a:ext cx="5681072" cy="39147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952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fade">
                                      <p:cBhvr>
                                        <p:cTn id="14" dur="1000"/>
                                        <p:tgtEl>
                                          <p:spTgt spid="5124"/>
                                        </p:tgtEl>
                                      </p:cBhvr>
                                    </p:animEffect>
                                    <p:anim calcmode="lin" valueType="num">
                                      <p:cBhvr>
                                        <p:cTn id="15" dur="1000" fill="hold"/>
                                        <p:tgtEl>
                                          <p:spTgt spid="5124"/>
                                        </p:tgtEl>
                                        <p:attrNameLst>
                                          <p:attrName>ppt_x</p:attrName>
                                        </p:attrNameLst>
                                      </p:cBhvr>
                                      <p:tavLst>
                                        <p:tav tm="0">
                                          <p:val>
                                            <p:strVal val="#ppt_x"/>
                                          </p:val>
                                        </p:tav>
                                        <p:tav tm="100000">
                                          <p:val>
                                            <p:strVal val="#ppt_x"/>
                                          </p:val>
                                        </p:tav>
                                      </p:tavLst>
                                    </p:anim>
                                    <p:anim calcmode="lin" valueType="num">
                                      <p:cBhvr>
                                        <p:cTn id="16"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anose="02020603050405020304" pitchFamily="18" charset="-78"/>
                <a:cs typeface="Andalus" panose="02020603050405020304" pitchFamily="18" charset="-78"/>
              </a:rPr>
              <a:t>Elements of </a:t>
            </a:r>
            <a:r>
              <a:rPr lang="en-US" i="1" dirty="0" smtClean="0">
                <a:latin typeface="Andalus" panose="02020603050405020304" pitchFamily="18" charset="-78"/>
                <a:cs typeface="Andalus" panose="02020603050405020304" pitchFamily="18" charset="-78"/>
              </a:rPr>
              <a:t>Film Noir  </a:t>
            </a:r>
            <a:r>
              <a:rPr lang="en-US" dirty="0" smtClean="0">
                <a:latin typeface="Andalus" panose="02020603050405020304" pitchFamily="18" charset="-78"/>
                <a:cs typeface="Andalus" panose="02020603050405020304" pitchFamily="18" charset="-78"/>
              </a:rPr>
              <a:t>#3 &amp; 4: </a:t>
            </a:r>
            <a:br>
              <a:rPr lang="en-US" dirty="0" smtClean="0">
                <a:latin typeface="Andalus" panose="02020603050405020304" pitchFamily="18" charset="-78"/>
                <a:cs typeface="Andalus" panose="02020603050405020304" pitchFamily="18" charset="-78"/>
              </a:rPr>
            </a:br>
            <a:r>
              <a:rPr lang="en-US" dirty="0" smtClean="0">
                <a:latin typeface="Andalus" panose="02020603050405020304" pitchFamily="18" charset="-78"/>
                <a:cs typeface="Andalus" panose="02020603050405020304" pitchFamily="18" charset="-78"/>
              </a:rPr>
              <a:t>German influence &amp; hard-boiled tradition</a:t>
            </a:r>
            <a:endParaRPr lang="en-US" dirty="0"/>
          </a:p>
        </p:txBody>
      </p:sp>
      <p:sp>
        <p:nvSpPr>
          <p:cNvPr id="3" name="Content Placeholder 2"/>
          <p:cNvSpPr>
            <a:spLocks noGrp="1"/>
          </p:cNvSpPr>
          <p:nvPr>
            <p:ph idx="1"/>
          </p:nvPr>
        </p:nvSpPr>
        <p:spPr>
          <a:xfrm>
            <a:off x="5997053" y="1852921"/>
            <a:ext cx="5862851" cy="4616118"/>
          </a:xfrm>
        </p:spPr>
        <p:txBody>
          <a:bodyPr>
            <a:normAutofit/>
          </a:bodyPr>
          <a:lstStyle/>
          <a:p>
            <a:pPr marL="0" indent="0">
              <a:buNone/>
            </a:pPr>
            <a:r>
              <a:rPr lang="en-US" sz="2400" dirty="0" smtClean="0">
                <a:latin typeface="Andalus" panose="02020603050405020304" pitchFamily="18" charset="-78"/>
                <a:cs typeface="Andalus" panose="02020603050405020304" pitchFamily="18" charset="-78"/>
              </a:rPr>
              <a:t>3) German influence</a:t>
            </a:r>
          </a:p>
          <a:p>
            <a:pPr lvl="1"/>
            <a:r>
              <a:rPr lang="en-US" sz="2200" dirty="0">
                <a:latin typeface="Andalus" panose="02020603050405020304" pitchFamily="18" charset="-78"/>
                <a:cs typeface="Andalus" panose="02020603050405020304" pitchFamily="18" charset="-78"/>
              </a:rPr>
              <a:t>H</a:t>
            </a:r>
            <a:r>
              <a:rPr lang="en-US" sz="2200" dirty="0" smtClean="0">
                <a:latin typeface="Andalus" panose="02020603050405020304" pitchFamily="18" charset="-78"/>
                <a:cs typeface="Andalus" panose="02020603050405020304" pitchFamily="18" charset="-78"/>
              </a:rPr>
              <a:t>elped film industry with aesthetics during 1930s immigration</a:t>
            </a:r>
          </a:p>
          <a:p>
            <a:pPr lvl="2"/>
            <a:r>
              <a:rPr lang="en-US" dirty="0" smtClean="0">
                <a:latin typeface="Andalus" panose="02020603050405020304" pitchFamily="18" charset="-78"/>
                <a:cs typeface="Andalus" panose="02020603050405020304" pitchFamily="18" charset="-78"/>
              </a:rPr>
              <a:t>Expressionist lighting (using artificial studio lighting to create shadows, oblique and vertical lines, and irregular light patterns)</a:t>
            </a:r>
          </a:p>
          <a:p>
            <a:pPr marL="0" indent="0">
              <a:buNone/>
            </a:pPr>
            <a:r>
              <a:rPr lang="en-US" sz="2400" dirty="0" smtClean="0">
                <a:latin typeface="Andalus" panose="02020603050405020304" pitchFamily="18" charset="-78"/>
                <a:cs typeface="Andalus" panose="02020603050405020304" pitchFamily="18" charset="-78"/>
              </a:rPr>
              <a:t>4) Hard-boiled tradition (literary genre)</a:t>
            </a:r>
          </a:p>
          <a:p>
            <a:pPr lvl="1"/>
            <a:r>
              <a:rPr lang="en-US" sz="2200" dirty="0" smtClean="0">
                <a:latin typeface="Andalus" panose="02020603050405020304" pitchFamily="18" charset="-78"/>
                <a:cs typeface="Andalus" panose="02020603050405020304" pitchFamily="18" charset="-78"/>
              </a:rPr>
              <a:t>Similar to crime fiction, especially detective stories</a:t>
            </a:r>
          </a:p>
          <a:p>
            <a:pPr lvl="1"/>
            <a:r>
              <a:rPr lang="en-US" sz="2200" dirty="0" smtClean="0">
                <a:latin typeface="Andalus" panose="02020603050405020304" pitchFamily="18" charset="-78"/>
                <a:cs typeface="Andalus" panose="02020603050405020304" pitchFamily="18" charset="-78"/>
              </a:rPr>
              <a:t>Authors whose books turned into film noir</a:t>
            </a:r>
          </a:p>
        </p:txBody>
      </p:sp>
      <p:pic>
        <p:nvPicPr>
          <p:cNvPr id="6146" name="Picture 2" descr="http://www.filmsquish.com/guts/files/images/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2015272"/>
            <a:ext cx="3771900" cy="2828925"/>
          </a:xfrm>
          <a:prstGeom prst="rect">
            <a:avLst/>
          </a:prstGeom>
          <a:noFill/>
          <a:extLst>
            <a:ext uri="{909E8E84-426E-40DD-AFC4-6F175D3DCCD1}">
              <a14:hiddenFill xmlns:a14="http://schemas.microsoft.com/office/drawing/2010/main" xmlns="">
                <a:solidFill>
                  <a:srgbClr val="FFFFFF"/>
                </a:solidFill>
              </a14:hiddenFill>
            </a:ext>
          </a:extLst>
        </p:spPr>
      </p:pic>
      <p:pic>
        <p:nvPicPr>
          <p:cNvPr id="6148" name="Picture 4" descr="http://2.bp.blogspot.com/-R1e4zbzUVDk/TpWPLrvjNaI/AAAAAAAABHY/Pstfd02sVYs/s1600/bg_german_expressionism_by_fikey-d38mld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5133" y="2015272"/>
            <a:ext cx="5186149" cy="32413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7206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146"/>
                                        </p:tgtEl>
                                        <p:attrNameLst>
                                          <p:attrName>style.visibility</p:attrName>
                                        </p:attrNameLst>
                                      </p:cBhvr>
                                      <p:to>
                                        <p:strVal val="visible"/>
                                      </p:to>
                                    </p:set>
                                    <p:animEffect transition="in" filter="fade">
                                      <p:cBhvr>
                                        <p:cTn id="26" dur="1000"/>
                                        <p:tgtEl>
                                          <p:spTgt spid="6146"/>
                                        </p:tgtEl>
                                      </p:cBhvr>
                                    </p:animEffect>
                                    <p:anim calcmode="lin" valueType="num">
                                      <p:cBhvr>
                                        <p:cTn id="27" dur="1000" fill="hold"/>
                                        <p:tgtEl>
                                          <p:spTgt spid="6146"/>
                                        </p:tgtEl>
                                        <p:attrNameLst>
                                          <p:attrName>ppt_x</p:attrName>
                                        </p:attrNameLst>
                                      </p:cBhvr>
                                      <p:tavLst>
                                        <p:tav tm="0">
                                          <p:val>
                                            <p:strVal val="#ppt_x"/>
                                          </p:val>
                                        </p:tav>
                                        <p:tav tm="100000">
                                          <p:val>
                                            <p:strVal val="#ppt_x"/>
                                          </p:val>
                                        </p:tav>
                                      </p:tavLst>
                                    </p:anim>
                                    <p:anim calcmode="lin" valueType="num">
                                      <p:cBhvr>
                                        <p:cTn id="28"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148"/>
                                        </p:tgtEl>
                                        <p:attrNameLst>
                                          <p:attrName>style.visibility</p:attrName>
                                        </p:attrNameLst>
                                      </p:cBhvr>
                                      <p:to>
                                        <p:strVal val="visible"/>
                                      </p:to>
                                    </p:set>
                                    <p:animEffect transition="in" filter="fade">
                                      <p:cBhvr>
                                        <p:cTn id="33" dur="1000"/>
                                        <p:tgtEl>
                                          <p:spTgt spid="6148"/>
                                        </p:tgtEl>
                                      </p:cBhvr>
                                    </p:animEffect>
                                    <p:anim calcmode="lin" valueType="num">
                                      <p:cBhvr>
                                        <p:cTn id="34" dur="1000" fill="hold"/>
                                        <p:tgtEl>
                                          <p:spTgt spid="6148"/>
                                        </p:tgtEl>
                                        <p:attrNameLst>
                                          <p:attrName>ppt_x</p:attrName>
                                        </p:attrNameLst>
                                      </p:cBhvr>
                                      <p:tavLst>
                                        <p:tav tm="0">
                                          <p:val>
                                            <p:strVal val="#ppt_x"/>
                                          </p:val>
                                        </p:tav>
                                        <p:tav tm="100000">
                                          <p:val>
                                            <p:strVal val="#ppt_x"/>
                                          </p:val>
                                        </p:tav>
                                      </p:tavLst>
                                    </p:anim>
                                    <p:anim calcmode="lin" valueType="num">
                                      <p:cBhvr>
                                        <p:cTn id="35"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Most well-known </a:t>
            </a:r>
            <a:r>
              <a:rPr lang="en-US" i="1" dirty="0" smtClean="0">
                <a:latin typeface="Andalus" panose="02020603050405020304" pitchFamily="18" charset="-78"/>
                <a:cs typeface="Andalus" panose="02020603050405020304" pitchFamily="18" charset="-78"/>
              </a:rPr>
              <a:t>film noir  </a:t>
            </a:r>
            <a:r>
              <a:rPr lang="en-US" dirty="0" smtClean="0">
                <a:latin typeface="Andalus" panose="02020603050405020304" pitchFamily="18" charset="-78"/>
                <a:cs typeface="Andalus" panose="02020603050405020304" pitchFamily="18" charset="-78"/>
              </a:rPr>
              <a:t>from fiction</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latin typeface="Andalus" panose="02020603050405020304" pitchFamily="18" charset="-78"/>
                <a:cs typeface="Andalus" panose="02020603050405020304" pitchFamily="18" charset="-78"/>
              </a:rPr>
              <a:t>Double Indemnity</a:t>
            </a:r>
          </a:p>
          <a:p>
            <a:r>
              <a:rPr lang="en-US" dirty="0" smtClean="0">
                <a:latin typeface="Andalus" panose="02020603050405020304" pitchFamily="18" charset="-78"/>
                <a:cs typeface="Andalus" panose="02020603050405020304" pitchFamily="18" charset="-78"/>
              </a:rPr>
              <a:t>The </a:t>
            </a:r>
            <a:r>
              <a:rPr lang="en-US" dirty="0">
                <a:latin typeface="Andalus" panose="02020603050405020304" pitchFamily="18" charset="-78"/>
                <a:cs typeface="Andalus" panose="02020603050405020304" pitchFamily="18" charset="-78"/>
              </a:rPr>
              <a:t>Maltese Falcon</a:t>
            </a:r>
          </a:p>
          <a:p>
            <a:r>
              <a:rPr lang="en-US" dirty="0">
                <a:latin typeface="Andalus" panose="02020603050405020304" pitchFamily="18" charset="-78"/>
                <a:cs typeface="Andalus" panose="02020603050405020304" pitchFamily="18" charset="-78"/>
              </a:rPr>
              <a:t>The Big Sleep</a:t>
            </a:r>
          </a:p>
          <a:p>
            <a:r>
              <a:rPr lang="en-US" dirty="0">
                <a:latin typeface="Andalus" panose="02020603050405020304" pitchFamily="18" charset="-78"/>
                <a:cs typeface="Andalus" panose="02020603050405020304" pitchFamily="18" charset="-78"/>
              </a:rPr>
              <a:t>The Postman Always Rings Twice</a:t>
            </a:r>
          </a:p>
          <a:p>
            <a:pPr marL="0" indent="0">
              <a:buNone/>
            </a:pPr>
            <a:endParaRPr lang="en-US" dirty="0"/>
          </a:p>
        </p:txBody>
      </p:sp>
      <p:pic>
        <p:nvPicPr>
          <p:cNvPr id="7170" name="Picture 2" descr="Double indemnity.jpg">
            <a:hlinkClick r:id="rId2" action="ppaction://hlinkfile"/>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483339" y="2760057"/>
            <a:ext cx="2095500" cy="3219451"/>
          </a:xfrm>
          <a:prstGeom prst="rect">
            <a:avLst/>
          </a:prstGeom>
          <a:noFill/>
          <a:extLst>
            <a:ext uri="{909E8E84-426E-40DD-AFC4-6F175D3DCCD1}">
              <a14:hiddenFill xmlns:a14="http://schemas.microsoft.com/office/drawing/2010/main" xmlns="">
                <a:solidFill>
                  <a:srgbClr val="FFFFFF"/>
                </a:solidFill>
              </a14:hiddenFill>
            </a:ext>
          </a:extLst>
        </p:spPr>
      </p:pic>
      <p:pic>
        <p:nvPicPr>
          <p:cNvPr id="7172" name="Picture 4" descr="File:Bigsleep2.JPG">
            <a:hlinkClick r:id="rId4" action="ppaction://hlinkfile"/>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750694" y="4369783"/>
            <a:ext cx="2895600" cy="2314575"/>
          </a:xfrm>
          <a:prstGeom prst="rect">
            <a:avLst/>
          </a:prstGeom>
          <a:noFill/>
          <a:extLst>
            <a:ext uri="{909E8E84-426E-40DD-AFC4-6F175D3DCCD1}">
              <a14:hiddenFill xmlns:a14="http://schemas.microsoft.com/office/drawing/2010/main" xmlns="">
                <a:solidFill>
                  <a:srgbClr val="FFFFFF"/>
                </a:solidFill>
              </a14:hiddenFill>
            </a:ext>
          </a:extLst>
        </p:spPr>
      </p:pic>
      <p:pic>
        <p:nvPicPr>
          <p:cNvPr id="7174" name="Picture 6" descr="File:Falconm.JPG">
            <a:hlinkClick r:id="rId6" action="ppaction://hlinkfile"/>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760998" y="1464220"/>
            <a:ext cx="2246525" cy="3279927"/>
          </a:xfrm>
          <a:prstGeom prst="rect">
            <a:avLst/>
          </a:prstGeom>
          <a:noFill/>
          <a:extLst>
            <a:ext uri="{909E8E84-426E-40DD-AFC4-6F175D3DCCD1}">
              <a14:hiddenFill xmlns:a14="http://schemas.microsoft.com/office/drawing/2010/main" xmlns="">
                <a:solidFill>
                  <a:srgbClr val="FFFFFF"/>
                </a:solidFill>
              </a14:hiddenFill>
            </a:ext>
          </a:extLst>
        </p:spPr>
      </p:pic>
      <p:pic>
        <p:nvPicPr>
          <p:cNvPr id="7176" name="Picture 8" descr="File:PostmanAlwaysPoster.jpg">
            <a:hlinkClick r:id="rId8" action="ppaction://hlinkfile"/>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059980" y="3878453"/>
            <a:ext cx="1825456" cy="28083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54067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Film Noir Characteristics found in “Gaslight”</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1801504"/>
            <a:ext cx="10515600" cy="4681183"/>
          </a:xfrm>
        </p:spPr>
        <p:txBody>
          <a:bodyPr>
            <a:normAutofit fontScale="32500" lnSpcReduction="20000"/>
          </a:bodyPr>
          <a:lstStyle/>
          <a:p>
            <a:pPr marL="0" indent="0" algn="ctr">
              <a:buNone/>
            </a:pPr>
            <a:r>
              <a:rPr lang="en-US" sz="6400" dirty="0" smtClean="0">
                <a:latin typeface="Andalus" panose="02020603050405020304" pitchFamily="18" charset="-78"/>
                <a:cs typeface="Andalus" panose="02020603050405020304" pitchFamily="18" charset="-78"/>
              </a:rPr>
              <a:t>Scenes appear dark, as if lit for night, with many dark shadows</a:t>
            </a:r>
          </a:p>
          <a:p>
            <a:pPr marL="0" indent="0">
              <a:buNone/>
            </a:pPr>
            <a:endParaRPr lang="en-US" sz="6400" dirty="0" smtClean="0">
              <a:latin typeface="Andalus" panose="02020603050405020304" pitchFamily="18" charset="-78"/>
              <a:cs typeface="Andalus" panose="02020603050405020304" pitchFamily="18" charset="-78"/>
            </a:endParaRPr>
          </a:p>
          <a:p>
            <a:pPr marL="0" indent="0">
              <a:buNone/>
            </a:pPr>
            <a:r>
              <a:rPr lang="en-US" sz="6400" dirty="0" smtClean="0">
                <a:latin typeface="Andalus" panose="02020603050405020304" pitchFamily="18" charset="-78"/>
                <a:cs typeface="Andalus" panose="02020603050405020304" pitchFamily="18" charset="-78"/>
              </a:rPr>
              <a:t>Stark, angular shadows</a:t>
            </a:r>
            <a:endParaRPr lang="en-US" sz="6400" dirty="0">
              <a:latin typeface="Andalus" panose="02020603050405020304" pitchFamily="18" charset="-78"/>
              <a:cs typeface="Andalus" panose="02020603050405020304" pitchFamily="18" charset="-78"/>
            </a:endParaRPr>
          </a:p>
          <a:p>
            <a:pPr marL="0" indent="0">
              <a:buNone/>
            </a:pPr>
            <a:r>
              <a:rPr lang="en-US" sz="6400" dirty="0" smtClean="0">
                <a:latin typeface="Andalus" panose="02020603050405020304" pitchFamily="18" charset="-78"/>
                <a:cs typeface="Andalus" panose="02020603050405020304" pitchFamily="18" charset="-78"/>
              </a:rPr>
              <a:t>							Urban environment</a:t>
            </a:r>
            <a:endParaRPr lang="en-US" sz="6400" dirty="0">
              <a:latin typeface="Andalus" panose="02020603050405020304" pitchFamily="18" charset="-78"/>
              <a:cs typeface="Andalus" panose="02020603050405020304" pitchFamily="18" charset="-78"/>
            </a:endParaRPr>
          </a:p>
          <a:p>
            <a:pPr marL="0" indent="0">
              <a:buNone/>
            </a:pPr>
            <a:r>
              <a:rPr lang="en-US" sz="6400" dirty="0" smtClean="0">
                <a:latin typeface="Andalus" panose="02020603050405020304" pitchFamily="18" charset="-78"/>
                <a:cs typeface="Andalus" panose="02020603050405020304" pitchFamily="18" charset="-78"/>
              </a:rPr>
              <a:t>			Rain-soaked streets</a:t>
            </a:r>
            <a:endParaRPr lang="en-US" sz="6400" dirty="0">
              <a:latin typeface="Andalus" panose="02020603050405020304" pitchFamily="18" charset="-78"/>
              <a:cs typeface="Andalus" panose="02020603050405020304" pitchFamily="18" charset="-78"/>
            </a:endParaRPr>
          </a:p>
          <a:p>
            <a:pPr marL="0" indent="0">
              <a:buNone/>
            </a:pPr>
            <a:r>
              <a:rPr lang="en-US" sz="6400" dirty="0" smtClean="0">
                <a:latin typeface="Andalus" panose="02020603050405020304" pitchFamily="18" charset="-78"/>
                <a:cs typeface="Andalus" panose="02020603050405020304" pitchFamily="18" charset="-78"/>
              </a:rPr>
              <a:t>									Hopelessness</a:t>
            </a:r>
          </a:p>
          <a:p>
            <a:pPr marL="0" indent="0">
              <a:buNone/>
            </a:pPr>
            <a:r>
              <a:rPr lang="en-US" sz="6400" dirty="0" smtClean="0">
                <a:latin typeface="Andalus" panose="02020603050405020304" pitchFamily="18" charset="-78"/>
                <a:cs typeface="Andalus" panose="02020603050405020304" pitchFamily="18" charset="-78"/>
              </a:rPr>
              <a:t>Flickering </a:t>
            </a:r>
            <a:r>
              <a:rPr lang="en-US" sz="6400" dirty="0">
                <a:latin typeface="Andalus" panose="02020603050405020304" pitchFamily="18" charset="-78"/>
                <a:cs typeface="Andalus" panose="02020603050405020304" pitchFamily="18" charset="-78"/>
              </a:rPr>
              <a:t>street </a:t>
            </a:r>
            <a:r>
              <a:rPr lang="en-US" sz="6400" dirty="0" smtClean="0">
                <a:latin typeface="Andalus" panose="02020603050405020304" pitchFamily="18" charset="-78"/>
                <a:cs typeface="Andalus" panose="02020603050405020304" pitchFamily="18" charset="-78"/>
              </a:rPr>
              <a:t>lamps</a:t>
            </a:r>
          </a:p>
          <a:p>
            <a:pPr marL="0" indent="0">
              <a:buNone/>
            </a:pPr>
            <a:r>
              <a:rPr lang="en-US" sz="6400" dirty="0" smtClean="0">
                <a:latin typeface="Andalus" panose="02020603050405020304" pitchFamily="18" charset="-78"/>
                <a:cs typeface="Andalus" panose="02020603050405020304" pitchFamily="18" charset="-78"/>
              </a:rPr>
              <a:t>						Characters torn by psychological conflict</a:t>
            </a:r>
          </a:p>
          <a:p>
            <a:pPr marL="0" indent="0">
              <a:buNone/>
            </a:pPr>
            <a:endParaRPr lang="en-US" sz="6400" dirty="0" smtClean="0">
              <a:latin typeface="Andalus" panose="02020603050405020304" pitchFamily="18" charset="-78"/>
              <a:cs typeface="Andalus" panose="02020603050405020304" pitchFamily="18" charset="-78"/>
            </a:endParaRPr>
          </a:p>
          <a:p>
            <a:pPr marL="0" indent="0">
              <a:buNone/>
            </a:pPr>
            <a:r>
              <a:rPr lang="en-US" sz="6400" dirty="0" smtClean="0">
                <a:latin typeface="Andalus" panose="02020603050405020304" pitchFamily="18" charset="-78"/>
                <a:cs typeface="Andalus" panose="02020603050405020304" pitchFamily="18" charset="-78"/>
              </a:rPr>
              <a:t>	Films </a:t>
            </a:r>
            <a:r>
              <a:rPr lang="en-US" sz="6400" dirty="0">
                <a:latin typeface="Andalus" panose="02020603050405020304" pitchFamily="18" charset="-78"/>
                <a:cs typeface="Andalus" panose="02020603050405020304" pitchFamily="18" charset="-78"/>
              </a:rPr>
              <a:t>done in black and </a:t>
            </a:r>
            <a:r>
              <a:rPr lang="en-US" sz="6400" dirty="0" smtClean="0">
                <a:latin typeface="Andalus" panose="02020603050405020304" pitchFamily="18" charset="-78"/>
                <a:cs typeface="Andalus" panose="02020603050405020304" pitchFamily="18" charset="-78"/>
              </a:rPr>
              <a:t>white</a:t>
            </a:r>
          </a:p>
          <a:p>
            <a:pPr marL="0" indent="0">
              <a:buNone/>
            </a:pPr>
            <a:endParaRPr lang="en-US" sz="6400" dirty="0" smtClean="0">
              <a:latin typeface="Andalus" panose="02020603050405020304" pitchFamily="18" charset="-78"/>
              <a:cs typeface="Andalus" panose="02020603050405020304" pitchFamily="18" charset="-78"/>
            </a:endParaRPr>
          </a:p>
          <a:p>
            <a:pPr marL="0" indent="0">
              <a:buNone/>
            </a:pPr>
            <a:r>
              <a:rPr lang="en-US" sz="6400" dirty="0" smtClean="0">
                <a:latin typeface="Andalus" panose="02020603050405020304" pitchFamily="18" charset="-78"/>
                <a:cs typeface="Andalus" panose="02020603050405020304" pitchFamily="18" charset="-78"/>
              </a:rPr>
              <a:t>				Oblique and vertical lines, especially in regards to lighting</a:t>
            </a:r>
          </a:p>
          <a:p>
            <a:pPr marL="0" indent="0">
              <a:buNone/>
            </a:pPr>
            <a:endParaRPr lang="en-US" sz="6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376868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1000"/>
                                        <p:tgtEl>
                                          <p:spTgt spid="3">
                                            <p:txEl>
                                              <p:pRg st="11" end="11"/>
                                            </p:txEl>
                                          </p:spTgt>
                                        </p:tgtEl>
                                      </p:cBhvr>
                                    </p:animEffect>
                                    <p:anim calcmode="lin" valueType="num">
                                      <p:cBhvr>
                                        <p:cTn id="5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anose="02020603050405020304" pitchFamily="18" charset="-78"/>
                <a:cs typeface="Andalus" panose="02020603050405020304" pitchFamily="18" charset="-78"/>
              </a:rPr>
              <a:t>Other Film Noir Characteristics</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a:bodyPr>
          <a:lstStyle/>
          <a:p>
            <a:pPr marL="0" indent="0">
              <a:buNone/>
            </a:pPr>
            <a:r>
              <a:rPr lang="en-US" dirty="0" smtClean="0">
                <a:latin typeface="Andalus" panose="02020603050405020304" pitchFamily="18" charset="-78"/>
                <a:cs typeface="Andalus" panose="02020603050405020304" pitchFamily="18" charset="-78"/>
              </a:rPr>
              <a:t>Corruption								Hopelessness</a:t>
            </a:r>
          </a:p>
          <a:p>
            <a:pPr marL="0" indent="0">
              <a:buNone/>
            </a:pPr>
            <a:r>
              <a:rPr lang="en-US" dirty="0" smtClean="0">
                <a:latin typeface="Andalus" panose="02020603050405020304" pitchFamily="18" charset="-78"/>
                <a:cs typeface="Andalus" panose="02020603050405020304" pitchFamily="18" charset="-78"/>
              </a:rPr>
              <a:t>				Criminal underworld</a:t>
            </a:r>
          </a:p>
          <a:p>
            <a:pPr marL="0" indent="0">
              <a:buNone/>
            </a:pPr>
            <a:r>
              <a:rPr lang="en-US" dirty="0" smtClean="0">
                <a:latin typeface="Andalus" panose="02020603050405020304" pitchFamily="18" charset="-78"/>
                <a:cs typeface="Andalus" panose="02020603050405020304" pitchFamily="18" charset="-78"/>
              </a:rPr>
              <a:t>								</a:t>
            </a:r>
          </a:p>
          <a:p>
            <a:pPr marL="0" indent="0">
              <a:buNone/>
            </a:pPr>
            <a:r>
              <a:rPr lang="en-US" dirty="0" smtClean="0">
                <a:latin typeface="Andalus" panose="02020603050405020304" pitchFamily="18" charset="-78"/>
                <a:cs typeface="Andalus" panose="02020603050405020304" pitchFamily="18" charset="-78"/>
              </a:rPr>
              <a:t>Seedy taverns, diners, and run-down buildings	</a:t>
            </a:r>
          </a:p>
          <a:p>
            <a:pPr marL="0" indent="0">
              <a:buNone/>
            </a:pPr>
            <a:endParaRPr lang="en-US" dirty="0" smtClean="0">
              <a:latin typeface="Andalus" panose="02020603050405020304" pitchFamily="18" charset="-78"/>
              <a:cs typeface="Andalus" panose="02020603050405020304" pitchFamily="18" charset="-78"/>
            </a:endParaRPr>
          </a:p>
          <a:p>
            <a:pPr marL="0" indent="0">
              <a:buNone/>
            </a:pPr>
            <a:r>
              <a:rPr lang="en-US" dirty="0" smtClean="0">
                <a:latin typeface="Andalus" panose="02020603050405020304" pitchFamily="18" charset="-78"/>
                <a:cs typeface="Andalus" panose="02020603050405020304" pitchFamily="18" charset="-78"/>
              </a:rPr>
              <a:t>	Claustrophobic interiors			Neon signs</a:t>
            </a:r>
          </a:p>
          <a:p>
            <a:pPr marL="0" indent="0">
              <a:buNone/>
            </a:pPr>
            <a:r>
              <a:rPr lang="en-US" dirty="0" smtClean="0">
                <a:latin typeface="Andalus" panose="02020603050405020304" pitchFamily="18" charset="-78"/>
                <a:cs typeface="Andalus" panose="02020603050405020304" pitchFamily="18" charset="-78"/>
              </a:rPr>
              <a:t>		</a:t>
            </a:r>
          </a:p>
          <a:p>
            <a:pPr marL="0" indent="0">
              <a:buNone/>
            </a:pP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		Narration, especially flash-back narration</a:t>
            </a:r>
          </a:p>
          <a:p>
            <a:endParaRPr lang="en-US" dirty="0"/>
          </a:p>
        </p:txBody>
      </p:sp>
    </p:spTree>
    <p:extLst>
      <p:ext uri="{BB962C8B-B14F-4D97-AF65-F5344CB8AC3E}">
        <p14:creationId xmlns:p14="http://schemas.microsoft.com/office/powerpoint/2010/main" xmlns="" val="188738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MORE Film Noir Characteristics</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a:bodyPr>
          <a:lstStyle/>
          <a:p>
            <a:r>
              <a:rPr lang="en-US" dirty="0" smtClean="0">
                <a:latin typeface="Andalus" panose="02020603050405020304" pitchFamily="18" charset="-78"/>
                <a:cs typeface="Andalus" panose="02020603050405020304" pitchFamily="18" charset="-78"/>
              </a:rPr>
              <a:t>Fatalistic attitudes (feel that free will is an illusion &amp; life is pre-ordained)</a:t>
            </a:r>
          </a:p>
          <a:p>
            <a:r>
              <a:rPr lang="en-US" dirty="0" smtClean="0">
                <a:latin typeface="Andalus" panose="02020603050405020304" pitchFamily="18" charset="-78"/>
                <a:cs typeface="Andalus" panose="02020603050405020304" pitchFamily="18" charset="-78"/>
              </a:rPr>
              <a:t>Average citizen character </a:t>
            </a:r>
            <a:r>
              <a:rPr lang="en-US" dirty="0" smtClean="0">
                <a:latin typeface="Andalus" panose="02020603050405020304" pitchFamily="18" charset="-78"/>
                <a:cs typeface="Andalus" panose="02020603050405020304" pitchFamily="18" charset="-78"/>
                <a:sym typeface="Wingdings" panose="05000000000000000000" pitchFamily="2" charset="2"/>
              </a:rPr>
              <a:t> makes a mistake that snowballs into bigger problems and just gets worse when he tries to fix it</a:t>
            </a:r>
          </a:p>
          <a:p>
            <a:r>
              <a:rPr lang="en-US" dirty="0" smtClean="0">
                <a:latin typeface="Andalus" panose="02020603050405020304" pitchFamily="18" charset="-78"/>
                <a:cs typeface="Andalus" panose="02020603050405020304" pitchFamily="18" charset="-78"/>
              </a:rPr>
              <a:t>Femme fatale (female archetype)</a:t>
            </a:r>
          </a:p>
          <a:p>
            <a:pPr lvl="1"/>
            <a:r>
              <a:rPr lang="en-US" dirty="0" smtClean="0">
                <a:latin typeface="Andalus" panose="02020603050405020304" pitchFamily="18" charset="-78"/>
                <a:cs typeface="Andalus" panose="02020603050405020304" pitchFamily="18" charset="-78"/>
              </a:rPr>
              <a:t>Represent independence, strength, and desire (opposite of demure housewife)</a:t>
            </a:r>
          </a:p>
          <a:p>
            <a:pPr lvl="1"/>
            <a:r>
              <a:rPr lang="en-US" dirty="0" smtClean="0">
                <a:latin typeface="Andalus" panose="02020603050405020304" pitchFamily="18" charset="-78"/>
                <a:cs typeface="Andalus" panose="02020603050405020304" pitchFamily="18" charset="-78"/>
              </a:rPr>
              <a:t>Often enters a love triangle with a married man</a:t>
            </a:r>
          </a:p>
          <a:p>
            <a:r>
              <a:rPr lang="en-US" dirty="0" smtClean="0">
                <a:latin typeface="Andalus" panose="02020603050405020304" pitchFamily="18" charset="-78"/>
                <a:cs typeface="Andalus" panose="02020603050405020304" pitchFamily="18" charset="-78"/>
              </a:rPr>
              <a:t>Menaced woman</a:t>
            </a:r>
          </a:p>
          <a:p>
            <a:pPr lvl="1"/>
            <a:r>
              <a:rPr lang="en-US" dirty="0" smtClean="0">
                <a:latin typeface="Andalus" panose="02020603050405020304" pitchFamily="18" charset="-78"/>
                <a:cs typeface="Andalus" panose="02020603050405020304" pitchFamily="18" charset="-78"/>
              </a:rPr>
              <a:t>Often tormented psychologically or physically by her male love interest</a:t>
            </a:r>
          </a:p>
        </p:txBody>
      </p:sp>
    </p:spTree>
    <p:extLst>
      <p:ext uri="{BB962C8B-B14F-4D97-AF65-F5344CB8AC3E}">
        <p14:creationId xmlns:p14="http://schemas.microsoft.com/office/powerpoint/2010/main" xmlns="" val="366324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7948</TotalTime>
  <Words>427</Words>
  <Application>Microsoft Office PowerPoint</Application>
  <PresentationFormat>Custom</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Gaslight</vt:lpstr>
      <vt:lpstr>Film Noir</vt:lpstr>
      <vt:lpstr>Elements of Film Noir  #1:  WWI &amp; post-war disillusionment</vt:lpstr>
      <vt:lpstr>Elements of Film Noir  #2:  Post-war realism</vt:lpstr>
      <vt:lpstr>Elements of Film Noir  #3 &amp; 4:  German influence &amp; hard-boiled tradition</vt:lpstr>
      <vt:lpstr>Most well-known film noir  from fiction</vt:lpstr>
      <vt:lpstr>Film Noir Characteristics found in “Gaslight”</vt:lpstr>
      <vt:lpstr>Other Film Noir Characteristics</vt:lpstr>
      <vt:lpstr>MORE Film Noir Characteristics</vt:lpstr>
      <vt:lpstr>Film Noir</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Gaslight</dc:title>
  <dc:creator>Lauren</dc:creator>
  <cp:lastModifiedBy>Administrator</cp:lastModifiedBy>
  <cp:revision>24</cp:revision>
  <dcterms:created xsi:type="dcterms:W3CDTF">2013-10-10T18:44:39Z</dcterms:created>
  <dcterms:modified xsi:type="dcterms:W3CDTF">2015-03-16T16:27:29Z</dcterms:modified>
</cp:coreProperties>
</file>