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380FF-E9FF-4236-8579-6657A70E811B}"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357C8-2940-477A-A4BB-F318D4AC02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380FF-E9FF-4236-8579-6657A70E811B}" type="datetimeFigureOut">
              <a:rPr lang="en-US" smtClean="0"/>
              <a:pPr/>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357C8-2940-477A-A4BB-F318D4AC02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Monroe Doctrine</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5973763"/>
          </a:xfrm>
        </p:spPr>
        <p:txBody>
          <a:bodyPr>
            <a:normAutofit fontScale="92500" lnSpcReduction="10000"/>
          </a:bodyPr>
          <a:lstStyle/>
          <a:p>
            <a:pPr>
              <a:buNone/>
            </a:pPr>
            <a:r>
              <a:rPr lang="en-US" dirty="0" smtClean="0"/>
              <a:t>	The citizens of the United States cherish sentiments the most friendly in favor of the liberty and happiness of their fellow-men on that side of the Atlantic. In the wars of the European powers in matters relating to themselves we have never taken any part, nor does it comport with our policy to do so. It is only when our rights are invaded or seriously menaced that we resent injuries or make preparation for our defense.</a:t>
            </a:r>
          </a:p>
          <a:p>
            <a:pPr>
              <a:buNone/>
            </a:pPr>
            <a:r>
              <a:rPr lang="en-US" dirty="0" smtClean="0"/>
              <a:t>Which side of the Atlantic?</a:t>
            </a:r>
          </a:p>
          <a:p>
            <a:pPr>
              <a:buNone/>
            </a:pPr>
            <a:r>
              <a:rPr lang="en-US" dirty="0" smtClean="0">
                <a:solidFill>
                  <a:srgbClr val="FF0000"/>
                </a:solidFill>
              </a:rPr>
              <a:t>Europe</a:t>
            </a:r>
          </a:p>
          <a:p>
            <a:pPr>
              <a:buNone/>
            </a:pPr>
            <a:r>
              <a:rPr lang="en-US" dirty="0" smtClean="0"/>
              <a:t>Doest the US involve itself in European problems ?</a:t>
            </a:r>
          </a:p>
          <a:p>
            <a:pPr>
              <a:buNone/>
            </a:pPr>
            <a:r>
              <a:rPr lang="en-US" dirty="0" smtClean="0">
                <a:solidFill>
                  <a:srgbClr val="FF0000"/>
                </a:solidFill>
              </a:rPr>
              <a:t>Only when it effects us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dirty="0" smtClean="0"/>
              <a:t>With the movements in this hemisphere we are of necessity more immediately connected, and by causes which must be obvious to all enlightened and impartial observers. The political system of the allied powers is essentially different in this respect from that of America. This difference proceeds from that which exists in their respective Governments; and to the defense of our own, which has been achieved by the loss of so much blood and treasure, and matured by the wisdom of their most enlightened citizens, and under which we have enjoyed unexampled felicity, this whole nation is devoted. </a:t>
            </a:r>
          </a:p>
          <a:p>
            <a:pPr>
              <a:buNone/>
            </a:pPr>
            <a:r>
              <a:rPr lang="en-US" dirty="0" smtClean="0"/>
              <a:t>If problems would arise nearby, would we be concerned?</a:t>
            </a:r>
          </a:p>
          <a:p>
            <a:pPr>
              <a:buNone/>
            </a:pPr>
            <a:r>
              <a:rPr lang="en-US" dirty="0" smtClean="0">
                <a:solidFill>
                  <a:srgbClr val="FF0000"/>
                </a:solidFill>
              </a:rPr>
              <a:t>USA</a:t>
            </a:r>
          </a:p>
          <a:p>
            <a:pPr>
              <a:buNone/>
            </a:pPr>
            <a:r>
              <a:rPr lang="en-US" dirty="0" smtClean="0"/>
              <a:t>Who do you suppose are the allied powers?</a:t>
            </a:r>
          </a:p>
          <a:p>
            <a:pPr>
              <a:buNone/>
            </a:pPr>
            <a:r>
              <a:rPr lang="en-US" dirty="0" smtClean="0">
                <a:solidFill>
                  <a:srgbClr val="FF0000"/>
                </a:solidFill>
              </a:rPr>
              <a:t>European Monarchies (Eng, </a:t>
            </a:r>
            <a:r>
              <a:rPr lang="en-US" dirty="0" err="1" smtClean="0">
                <a:solidFill>
                  <a:srgbClr val="FF0000"/>
                </a:solidFill>
              </a:rPr>
              <a:t>Fra</a:t>
            </a:r>
            <a:r>
              <a:rPr lang="en-US" dirty="0" smtClean="0">
                <a:solidFill>
                  <a:srgbClr val="FF0000"/>
                </a:solidFill>
              </a:rPr>
              <a:t>, Spa, </a:t>
            </a:r>
            <a:r>
              <a:rPr lang="en-US" dirty="0" err="1" smtClean="0">
                <a:solidFill>
                  <a:srgbClr val="FF0000"/>
                </a:solidFill>
              </a:rPr>
              <a:t>Rus</a:t>
            </a:r>
            <a:r>
              <a:rPr lang="en-US" dirty="0" smtClean="0">
                <a:solidFill>
                  <a:srgbClr val="FF0000"/>
                </a:solidFill>
              </a:rPr>
              <a:t>, etc)</a:t>
            </a:r>
          </a:p>
          <a:p>
            <a:pPr>
              <a:buNone/>
            </a:pPr>
            <a:r>
              <a:rPr lang="en-US" dirty="0" smtClean="0"/>
              <a:t>When was blood lost for our respective governments?</a:t>
            </a:r>
          </a:p>
          <a:p>
            <a:pPr>
              <a:buNone/>
            </a:pPr>
            <a:r>
              <a:rPr lang="en-US" dirty="0" smtClean="0">
                <a:solidFill>
                  <a:srgbClr val="FF0000"/>
                </a:solidFill>
              </a:rPr>
              <a:t>During times of war</a:t>
            </a:r>
          </a:p>
          <a:p>
            <a:pPr>
              <a:buNone/>
            </a:pPr>
            <a:r>
              <a:rPr lang="en-US" dirty="0" smtClean="0"/>
              <a:t>What are the two types of governments referenced here?</a:t>
            </a:r>
          </a:p>
          <a:p>
            <a:pPr>
              <a:buNone/>
            </a:pPr>
            <a:r>
              <a:rPr lang="en-US" dirty="0" smtClean="0">
                <a:solidFill>
                  <a:srgbClr val="FF0000"/>
                </a:solidFill>
              </a:rPr>
              <a:t>Monarchy and Democracy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lstStyle/>
          <a:p>
            <a:pPr>
              <a:buNone/>
            </a:pPr>
            <a:r>
              <a:rPr lang="en-US" dirty="0" smtClean="0"/>
              <a:t>	We owe it, therefore, to candor and to the amicable relations existing between the United States and those powers to declare that we should consider any attempt on their part to extend their system to any portion of this hemisphere as dangerous to our peace and safety. </a:t>
            </a:r>
          </a:p>
          <a:p>
            <a:pPr>
              <a:buNone/>
            </a:pPr>
            <a:r>
              <a:rPr lang="en-US" dirty="0" smtClean="0"/>
              <a:t>What would the US consider dangerous?</a:t>
            </a:r>
          </a:p>
          <a:p>
            <a:pPr>
              <a:buNone/>
            </a:pPr>
            <a:r>
              <a:rPr lang="en-US" dirty="0" smtClean="0">
                <a:solidFill>
                  <a:srgbClr val="FF0000"/>
                </a:solidFill>
              </a:rPr>
              <a:t>Europe extending power</a:t>
            </a:r>
          </a:p>
          <a:p>
            <a:pPr>
              <a:buNone/>
            </a:pPr>
            <a:r>
              <a:rPr lang="en-US" dirty="0" smtClean="0"/>
              <a:t>What nations does this reference?</a:t>
            </a:r>
          </a:p>
          <a:p>
            <a:pPr>
              <a:buNone/>
            </a:pPr>
            <a:r>
              <a:rPr lang="en-US" dirty="0" smtClean="0">
                <a:solidFill>
                  <a:srgbClr val="FF0000"/>
                </a:solidFill>
              </a:rPr>
              <a:t>Quadruple alliance</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77500" lnSpcReduction="20000"/>
          </a:bodyPr>
          <a:lstStyle/>
          <a:p>
            <a:pPr>
              <a:buNone/>
            </a:pPr>
            <a:r>
              <a:rPr lang="en-US" dirty="0" smtClean="0"/>
              <a:t>	But with the Governments who have declared their independence and maintain it, and whose independence we have, on great consideration and on just principles, acknowledged, we could not view any interposition for the purpose of oppressing them, or controlling in any other manner their destiny, by any European power in any other light than as the manifestation of an unfriendly disposition toward the United States. </a:t>
            </a:r>
          </a:p>
          <a:p>
            <a:pPr>
              <a:buNone/>
            </a:pPr>
            <a:r>
              <a:rPr lang="en-US" dirty="0" smtClean="0"/>
              <a:t>Where would government have “declared their independence” ?</a:t>
            </a:r>
          </a:p>
          <a:p>
            <a:pPr>
              <a:buNone/>
            </a:pPr>
            <a:r>
              <a:rPr lang="en-US" dirty="0" smtClean="0">
                <a:solidFill>
                  <a:srgbClr val="FF0000"/>
                </a:solidFill>
              </a:rPr>
              <a:t>Latin America</a:t>
            </a:r>
          </a:p>
          <a:p>
            <a:pPr>
              <a:buNone/>
            </a:pPr>
            <a:r>
              <a:rPr lang="en-US" dirty="0" smtClean="0"/>
              <a:t>Is the USA implying that European nations might try to impose their former rule again?</a:t>
            </a:r>
          </a:p>
          <a:p>
            <a:pPr>
              <a:buNone/>
            </a:pPr>
            <a:r>
              <a:rPr lang="en-US" dirty="0" smtClean="0">
                <a:solidFill>
                  <a:srgbClr val="FF0000"/>
                </a:solidFill>
              </a:rPr>
              <a:t>yes</a:t>
            </a:r>
          </a:p>
          <a:p>
            <a:pPr>
              <a:buNone/>
            </a:pPr>
            <a:r>
              <a:rPr lang="en-US" dirty="0" smtClean="0"/>
              <a:t>In addition to the nations in question who else would be being attacked?</a:t>
            </a:r>
          </a:p>
          <a:p>
            <a:pPr>
              <a:buNone/>
            </a:pPr>
            <a:r>
              <a:rPr lang="en-US" dirty="0" smtClean="0">
                <a:solidFill>
                  <a:srgbClr val="FF0000"/>
                </a:solidFill>
              </a:rPr>
              <a:t>America</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Question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What is the basic message of this Monroe Doctrine of 1823? What promise does it make for future relationships between the rest of the world and the Americas?</a:t>
            </a:r>
          </a:p>
          <a:p>
            <a:pPr>
              <a:buNone/>
            </a:pPr>
            <a:r>
              <a:rPr lang="en-US" dirty="0" smtClean="0"/>
              <a:t>	</a:t>
            </a:r>
            <a:r>
              <a:rPr lang="en-US" dirty="0" smtClean="0">
                <a:solidFill>
                  <a:srgbClr val="FF0000"/>
                </a:solidFill>
              </a:rPr>
              <a:t>Mess with anyone in the Western Hemisphere then you mess with the USA</a:t>
            </a:r>
          </a:p>
          <a:p>
            <a:pPr>
              <a:buNone/>
            </a:pPr>
            <a:r>
              <a:rPr lang="en-US" dirty="0">
                <a:solidFill>
                  <a:srgbClr val="FF0000"/>
                </a:solidFill>
              </a:rPr>
              <a:t>	</a:t>
            </a:r>
            <a:r>
              <a:rPr lang="en-US" dirty="0" smtClean="0">
                <a:solidFill>
                  <a:srgbClr val="FF0000"/>
                </a:solidFill>
              </a:rPr>
              <a:t>First it leads to a divide between the Old and New World (Isolationism) but in the future will turn the USA into the “Big Brother” of Latin America  </a:t>
            </a:r>
          </a:p>
          <a:p>
            <a:pPr>
              <a:buNone/>
            </a:pPr>
            <a:r>
              <a:rPr lang="en-US" dirty="0">
                <a:solidFill>
                  <a:srgbClr val="FF0000"/>
                </a:solidFill>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dirty="0" smtClean="0"/>
              <a:t>The other big question . . . Maybe bigger . . . </a:t>
            </a:r>
            <a:endParaRPr lang="en-US" sz="3600" dirty="0"/>
          </a:p>
        </p:txBody>
      </p:sp>
      <p:sp>
        <p:nvSpPr>
          <p:cNvPr id="3" name="Content Placeholder 2"/>
          <p:cNvSpPr>
            <a:spLocks noGrp="1"/>
          </p:cNvSpPr>
          <p:nvPr>
            <p:ph idx="1"/>
          </p:nvPr>
        </p:nvSpPr>
        <p:spPr/>
        <p:txBody>
          <a:bodyPr>
            <a:normAutofit lnSpcReduction="10000"/>
          </a:bodyPr>
          <a:lstStyle/>
          <a:p>
            <a:pPr>
              <a:buNone/>
            </a:pPr>
            <a:r>
              <a:rPr lang="en-US" dirty="0" smtClean="0"/>
              <a:t>	This statement unified the Americas together without a time limit. It basically states that any interference with South or North America would be considered an act of aggression on the USA. What possible problems could this pose for the US? Was this a good statement to make?</a:t>
            </a:r>
          </a:p>
          <a:p>
            <a:pPr>
              <a:buNone/>
            </a:pPr>
            <a:r>
              <a:rPr lang="en-US" dirty="0"/>
              <a:t>	</a:t>
            </a:r>
            <a:r>
              <a:rPr lang="en-US" dirty="0" smtClean="0">
                <a:solidFill>
                  <a:srgbClr val="FF0000"/>
                </a:solidFill>
              </a:rPr>
              <a:t>We are not in the position to stop any country from attempting to colonize the Americas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183</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Monroe Doctrine</vt:lpstr>
      <vt:lpstr>Slide 2</vt:lpstr>
      <vt:lpstr>Slide 3</vt:lpstr>
      <vt:lpstr>Slide 4</vt:lpstr>
      <vt:lpstr>Slide 5</vt:lpstr>
      <vt:lpstr>The Big Question</vt:lpstr>
      <vt:lpstr>The other big question . . . Maybe bigger . . . </vt:lpstr>
    </vt:vector>
  </TitlesOfParts>
  <Company>Peabody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4</cp:revision>
  <dcterms:created xsi:type="dcterms:W3CDTF">2012-11-16T16:59:58Z</dcterms:created>
  <dcterms:modified xsi:type="dcterms:W3CDTF">2013-11-12T12:13:39Z</dcterms:modified>
</cp:coreProperties>
</file>