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2" autoAdjust="0"/>
    <p:restoredTop sz="92857" autoAdjust="0"/>
  </p:normalViewPr>
  <p:slideViewPr>
    <p:cSldViewPr>
      <p:cViewPr varScale="1">
        <p:scale>
          <a:sx n="73" d="100"/>
          <a:sy n="73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45AF-5AE3-40AA-AC98-08A67E92A9DC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419190-9DE6-4DAB-A196-CBD700C201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45AF-5AE3-40AA-AC98-08A67E92A9DC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9190-9DE6-4DAB-A196-CBD700C2011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45AF-5AE3-40AA-AC98-08A67E92A9DC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9190-9DE6-4DAB-A196-CBD700C2011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C245AF-5AE3-40AA-AC98-08A67E92A9DC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5419190-9DE6-4DAB-A196-CBD700C201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45AF-5AE3-40AA-AC98-08A67E92A9DC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9190-9DE6-4DAB-A196-CBD700C201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45AF-5AE3-40AA-AC98-08A67E92A9DC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9190-9DE6-4DAB-A196-CBD700C201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9190-9DE6-4DAB-A196-CBD700C201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45AF-5AE3-40AA-AC98-08A67E92A9DC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45AF-5AE3-40AA-AC98-08A67E92A9DC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9190-9DE6-4DAB-A196-CBD700C201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45AF-5AE3-40AA-AC98-08A67E92A9DC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9190-9DE6-4DAB-A196-CBD700C2011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C245AF-5AE3-40AA-AC98-08A67E92A9DC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419190-9DE6-4DAB-A196-CBD700C201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45AF-5AE3-40AA-AC98-08A67E92A9DC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419190-9DE6-4DAB-A196-CBD700C201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3C245AF-5AE3-40AA-AC98-08A67E92A9DC}" type="datetimeFigureOut">
              <a:rPr lang="en-US" smtClean="0"/>
              <a:t>11/20/2013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5419190-9DE6-4DAB-A196-CBD700C201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North V South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Climate and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• Warm, humid summers and cold snowy winter</a:t>
            </a:r>
          </a:p>
          <a:p>
            <a:r>
              <a:rPr lang="en-US" u="sng" dirty="0" smtClean="0"/>
              <a:t>Short growing season plus cold made farming difficult.</a:t>
            </a:r>
          </a:p>
          <a:p>
            <a:r>
              <a:rPr lang="en-US" dirty="0" smtClean="0"/>
              <a:t>Water – used to power factories, cities built up around it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• Warm and sunny with long summers, mild winters. Lots of rain.</a:t>
            </a:r>
            <a:endParaRPr lang="en-US" dirty="0"/>
          </a:p>
          <a:p>
            <a:r>
              <a:rPr lang="en-US" u="sng" dirty="0" smtClean="0"/>
              <a:t>Climate ideal for agriculture.</a:t>
            </a:r>
            <a:endParaRPr lang="en-US" dirty="0"/>
          </a:p>
          <a:p>
            <a:r>
              <a:rPr lang="en-US" dirty="0" smtClean="0"/>
              <a:t>Fertile soil ideal for growing crops.</a:t>
            </a:r>
            <a:endParaRPr lang="en-US" dirty="0"/>
          </a:p>
        </p:txBody>
      </p:sp>
      <p:pic>
        <p:nvPicPr>
          <p:cNvPr id="5" name="Picture 4" descr="ColonialGeographyClima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8229600" cy="5003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79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• </a:t>
            </a:r>
            <a:r>
              <a:rPr lang="en-US" u="sng" dirty="0" smtClean="0"/>
              <a:t>The economy of the North was based on manufacturing.</a:t>
            </a:r>
            <a:endParaRPr lang="en-US" dirty="0"/>
          </a:p>
          <a:p>
            <a:pPr>
              <a:buNone/>
            </a:pPr>
            <a:r>
              <a:rPr lang="en-US" dirty="0" smtClean="0"/>
              <a:t>• Many immigrants from Europe began working in factories and producing goods used by people in the North.</a:t>
            </a:r>
          </a:p>
          <a:p>
            <a:pPr>
              <a:buNone/>
            </a:pPr>
            <a:r>
              <a:rPr lang="en-US" dirty="0" smtClean="0"/>
              <a:t>• Many factories began producing textiles (cloth) with the cotton grown in the South.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• </a:t>
            </a:r>
            <a:r>
              <a:rPr lang="en-US" u="sng" dirty="0" smtClean="0"/>
              <a:t>The economy of the South was based on agriculture.</a:t>
            </a:r>
            <a:endParaRPr lang="en-US" dirty="0"/>
          </a:p>
          <a:p>
            <a:pPr>
              <a:buNone/>
            </a:pPr>
            <a:r>
              <a:rPr lang="en-US" dirty="0" smtClean="0"/>
              <a:t>• C</a:t>
            </a:r>
            <a:r>
              <a:rPr lang="en-US" u="sng" dirty="0" smtClean="0"/>
              <a:t>otton became the most important crop after Ely Whitney’s invention of the cotton gin.</a:t>
            </a:r>
            <a:endParaRPr lang="en-US" dirty="0"/>
          </a:p>
          <a:p>
            <a:pPr>
              <a:buNone/>
            </a:pPr>
            <a:r>
              <a:rPr lang="en-US" dirty="0" smtClean="0"/>
              <a:t>• More slaves were now needed to pick the cotton.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u="sng" dirty="0" smtClean="0"/>
              <a:t>Slavery became essential to the South’s economy.</a:t>
            </a:r>
            <a:endParaRPr lang="en-US" dirty="0"/>
          </a:p>
        </p:txBody>
      </p:sp>
      <p:pic>
        <p:nvPicPr>
          <p:cNvPr id="5" name="Picture 4" descr="neworleans1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810000"/>
            <a:ext cx="8001000" cy="2733675"/>
          </a:xfrm>
          <a:prstGeom prst="rect">
            <a:avLst/>
          </a:prstGeom>
        </p:spPr>
      </p:pic>
      <p:pic>
        <p:nvPicPr>
          <p:cNvPr id="6" name="Picture 5" descr="ny1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838200"/>
            <a:ext cx="8001000" cy="2724150"/>
          </a:xfrm>
          <a:prstGeom prst="rect">
            <a:avLst/>
          </a:prstGeom>
        </p:spPr>
      </p:pic>
      <p:pic>
        <p:nvPicPr>
          <p:cNvPr id="7" name="Picture 6" descr="View_Of_Islip_From_The_South_Bank_Of_River_Ray_Early_1800'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810000"/>
            <a:ext cx="7791450" cy="2581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Dem-Rep (National Rep)</a:t>
            </a:r>
          </a:p>
          <a:p>
            <a:r>
              <a:rPr lang="en-US" dirty="0" smtClean="0"/>
              <a:t>More Federalist ideals (loose constitution, strong federal, protect manufacturing) </a:t>
            </a:r>
          </a:p>
          <a:p>
            <a:r>
              <a:rPr lang="en-US" dirty="0" smtClean="0"/>
              <a:t>Against expansion of slavery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Dem-Rep (Democrats)</a:t>
            </a:r>
          </a:p>
          <a:p>
            <a:r>
              <a:rPr lang="en-US" dirty="0" smtClean="0"/>
              <a:t>Truer to Jefferson’s Dem-Rep ideals (strict constitution, protect agriculture)</a:t>
            </a:r>
          </a:p>
          <a:p>
            <a:r>
              <a:rPr lang="en-US" dirty="0" smtClean="0"/>
              <a:t>Want to slavery expand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Urban – culture revolves around the city</a:t>
            </a:r>
          </a:p>
          <a:p>
            <a:r>
              <a:rPr lang="en-US" dirty="0" smtClean="0"/>
              <a:t>Free labor</a:t>
            </a:r>
          </a:p>
          <a:p>
            <a:r>
              <a:rPr lang="en-US" dirty="0" smtClean="0"/>
              <a:t>Wealthiest Region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Rural – cultures revolves around planter elite</a:t>
            </a:r>
          </a:p>
          <a:p>
            <a:r>
              <a:rPr lang="en-US" dirty="0" smtClean="0"/>
              <a:t>Slave labor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Transportation – More canals and RR allow business to grow</a:t>
            </a:r>
          </a:p>
          <a:p>
            <a:r>
              <a:rPr lang="en-US" dirty="0" smtClean="0"/>
              <a:t>Industrialization – interchangeable parts, automatic looms,  steam power allows the factory system to grow</a:t>
            </a:r>
          </a:p>
          <a:p>
            <a:r>
              <a:rPr lang="en-US" dirty="0" smtClean="0"/>
              <a:t>Inventions – cotton gin allows textile factories to grow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Transportation – depended on steam ship, less RR</a:t>
            </a:r>
          </a:p>
          <a:p>
            <a:r>
              <a:rPr lang="en-US" dirty="0" smtClean="0"/>
              <a:t>Industry – very little, focus on agriculture, dependent on North &amp; Europe for goods</a:t>
            </a:r>
          </a:p>
          <a:p>
            <a:r>
              <a:rPr lang="en-US" dirty="0" smtClean="0"/>
              <a:t>Inventions – cotton gin leads to cotton boom and increase demand for slavery</a:t>
            </a:r>
          </a:p>
          <a:p>
            <a:r>
              <a:rPr lang="en-US" dirty="0" smtClean="0"/>
              <a:t>Mechanical reaper and steel plow help advance agriculture 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32000" r="53750" b="22000"/>
          <a:stretch>
            <a:fillRect/>
          </a:stretch>
        </p:blipFill>
        <p:spPr bwMode="auto">
          <a:xfrm>
            <a:off x="0" y="0"/>
            <a:ext cx="5638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ailra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905000"/>
            <a:ext cx="6096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 </a:t>
            </a:r>
            <a:r>
              <a:rPr lang="en-US" dirty="0" smtClean="0"/>
              <a:t>Large Planters – social and political control, owned 50 or more slaves</a:t>
            </a:r>
          </a:p>
          <a:p>
            <a:pPr>
              <a:buNone/>
            </a:pPr>
            <a:r>
              <a:rPr lang="en-US" dirty="0" smtClean="0"/>
              <a:t>Planters – 20-49 slaves (lawyers, bankers, etc)</a:t>
            </a:r>
          </a:p>
          <a:p>
            <a:pPr>
              <a:buNone/>
            </a:pPr>
            <a:r>
              <a:rPr lang="en-US" dirty="0" smtClean="0"/>
              <a:t>Small Slaveholders – fewer then 20 slaves, primarily farmers</a:t>
            </a:r>
          </a:p>
          <a:p>
            <a:pPr>
              <a:buNone/>
            </a:pPr>
            <a:r>
              <a:rPr lang="en-US" dirty="0" smtClean="0"/>
              <a:t>Non slaveholder – yeoman, own small pieces of land or squatted, grew enough to feed family</a:t>
            </a:r>
          </a:p>
          <a:p>
            <a:pPr>
              <a:buNone/>
            </a:pPr>
            <a:r>
              <a:rPr lang="en-US" dirty="0" smtClean="0"/>
              <a:t>Free Blacks – Usually found in upper South, limited mobility and economic advancement. Usually tenant farmers or day laborers</a:t>
            </a:r>
          </a:p>
          <a:p>
            <a:pPr>
              <a:buNone/>
            </a:pPr>
            <a:r>
              <a:rPr lang="en-US" dirty="0" smtClean="0"/>
              <a:t>Slaves – almost all born in America, 75% worked on plantations/medium farms. 10% hard labor not fit for whites</a:t>
            </a:r>
            <a:endParaRPr lang="en-US" dirty="0"/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Society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Upper class -  Factory owners, merchants, bankers, large farmers</a:t>
            </a:r>
          </a:p>
          <a:p>
            <a:r>
              <a:rPr lang="en-US" dirty="0" smtClean="0"/>
              <a:t>Middle Class – begins to emerge in early 1800’s. Farmers (still number one occupation in America) artisans, lawyers, shopkeepers, ministers , managers at factories/mills (white collar)</a:t>
            </a:r>
          </a:p>
          <a:p>
            <a:r>
              <a:rPr lang="en-US" dirty="0" smtClean="0"/>
              <a:t>Lower Class -  blue collar jobs; industrial workers (skilled and unskilled) small farmers, free blacks, unemployed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Society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436</TotalTime>
  <Words>375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Paper</vt:lpstr>
      <vt:lpstr>North V South</vt:lpstr>
      <vt:lpstr>Climate and Geography</vt:lpstr>
      <vt:lpstr>Economy</vt:lpstr>
      <vt:lpstr>Politics</vt:lpstr>
      <vt:lpstr>Society</vt:lpstr>
      <vt:lpstr>Technology</vt:lpstr>
      <vt:lpstr>Southern Society</vt:lpstr>
      <vt:lpstr>Northern Society </vt:lpstr>
    </vt:vector>
  </TitlesOfParts>
  <Company>Peabody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26</cp:revision>
  <dcterms:created xsi:type="dcterms:W3CDTF">2013-11-20T13:13:40Z</dcterms:created>
  <dcterms:modified xsi:type="dcterms:W3CDTF">2013-11-20T20:30:11Z</dcterms:modified>
</cp:coreProperties>
</file>