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60" r:id="rId4"/>
    <p:sldId id="261" r:id="rId5"/>
    <p:sldId id="263" r:id="rId6"/>
    <p:sldId id="262" r:id="rId7"/>
    <p:sldId id="267" r:id="rId8"/>
    <p:sldId id="270" r:id="rId9"/>
    <p:sldId id="273" r:id="rId10"/>
    <p:sldId id="274" r:id="rId11"/>
    <p:sldId id="275" r:id="rId12"/>
    <p:sldId id="276" r:id="rId13"/>
    <p:sldId id="277" r:id="rId14"/>
    <p:sldId id="291" r:id="rId15"/>
    <p:sldId id="292" r:id="rId16"/>
    <p:sldId id="293" r:id="rId17"/>
    <p:sldId id="294" r:id="rId18"/>
    <p:sldId id="296" r:id="rId19"/>
    <p:sldId id="298" r:id="rId20"/>
    <p:sldId id="297" r:id="rId21"/>
    <p:sldId id="299" r:id="rId22"/>
    <p:sldId id="300" r:id="rId23"/>
    <p:sldId id="301" r:id="rId24"/>
    <p:sldId id="302" r:id="rId25"/>
    <p:sldId id="306" r:id="rId26"/>
    <p:sldId id="307" r:id="rId27"/>
    <p:sldId id="303" r:id="rId28"/>
    <p:sldId id="30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6A3"/>
    <a:srgbClr val="FCD2ED"/>
    <a:srgbClr val="F676C8"/>
    <a:srgbClr val="78F739"/>
    <a:srgbClr val="4AD3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0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976E1-4DF1-48A9-8231-0E933BA6F16B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13F27-203F-4AF2-863A-687E7968B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9167F-8DB9-4A12-A80E-125C53F58368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FD61C-A7B3-4441-99E3-092861C4C5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71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A1C1F-7CBC-4AC8-A28E-EFC46AB64014}" type="slidenum">
              <a:rPr lang="en-US"/>
              <a:pPr/>
              <a:t>14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AE421-60B0-4B50-90D2-4F21A2C6B4F2}" type="slidenum">
              <a:rPr lang="en-US"/>
              <a:pPr/>
              <a:t>23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BBCF5-A490-4773-BBB7-132FC17432D5}" type="slidenum">
              <a:rPr lang="en-US"/>
              <a:pPr/>
              <a:t>24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BBCF5-A490-4773-BBB7-132FC17432D5}" type="slidenum">
              <a:rPr lang="en-US"/>
              <a:pPr/>
              <a:t>25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BBCF5-A490-4773-BBB7-132FC17432D5}" type="slidenum">
              <a:rPr lang="en-US"/>
              <a:pPr/>
              <a:t>26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7B860-D569-47C1-84B6-9C2B925D7F8A}" type="slidenum">
              <a:rPr lang="en-US"/>
              <a:pPr/>
              <a:t>27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2A16F-384F-42E6-A508-0CC0273CD568}" type="slidenum">
              <a:rPr lang="en-US"/>
              <a:pPr/>
              <a:t>28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28D8C-14FF-4F3C-B698-914924855B04}" type="slidenum">
              <a:rPr lang="en-US"/>
              <a:pPr/>
              <a:t>15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0930F-D964-4CC8-82FD-651F24DD03F9}" type="slidenum">
              <a:rPr lang="en-US"/>
              <a:pPr/>
              <a:t>16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EBE9A0-FB8A-4884-9860-12C79BEB0D36}" type="slidenum">
              <a:rPr lang="en-US"/>
              <a:pPr/>
              <a:t>17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28D8C-14FF-4F3C-B698-914924855B04}" type="slidenum">
              <a:rPr lang="en-US"/>
              <a:pPr/>
              <a:t>18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09583-2CE2-474B-A36F-44BDBE283525}" type="slidenum">
              <a:rPr lang="en-US"/>
              <a:pPr/>
              <a:t>19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187045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28D8C-14FF-4F3C-B698-914924855B04}" type="slidenum">
              <a:rPr lang="en-US"/>
              <a:pPr/>
              <a:t>20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E026F-692B-4AF7-B543-9465C7BC82E8}" type="slidenum">
              <a:rPr lang="en-US"/>
              <a:pPr/>
              <a:t>21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4DB99-6E3E-4B6D-8E0F-B2E9D609F500}" type="slidenum">
              <a:rPr lang="en-US"/>
              <a:pPr/>
              <a:t>22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8FEC-0710-4D48-990D-0E0C5D69F06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DC9-E1E2-4C60-9F67-E75D44A6E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922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8FEC-0710-4D48-990D-0E0C5D69F06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DC9-E1E2-4C60-9F67-E75D44A6E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42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8FEC-0710-4D48-990D-0E0C5D69F06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DC9-E1E2-4C60-9F67-E75D44A6E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8FEC-0710-4D48-990D-0E0C5D69F06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DC9-E1E2-4C60-9F67-E75D44A6E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630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8FEC-0710-4D48-990D-0E0C5D69F06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DC9-E1E2-4C60-9F67-E75D44A6E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02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8FEC-0710-4D48-990D-0E0C5D69F06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DC9-E1E2-4C60-9F67-E75D44A6E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84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8FEC-0710-4D48-990D-0E0C5D69F06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DC9-E1E2-4C60-9F67-E75D44A6E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91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8FEC-0710-4D48-990D-0E0C5D69F06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DC9-E1E2-4C60-9F67-E75D44A6E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79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8FEC-0710-4D48-990D-0E0C5D69F06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DC9-E1E2-4C60-9F67-E75D44A6E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074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8FEC-0710-4D48-990D-0E0C5D69F06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DC9-E1E2-4C60-9F67-E75D44A6E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11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8FEC-0710-4D48-990D-0E0C5D69F06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DC9-E1E2-4C60-9F67-E75D44A6E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637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F8FEC-0710-4D48-990D-0E0C5D69F06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25DC9-E1E2-4C60-9F67-E75D44A6E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667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The%20Amos%20n%20Andy%20Show%201929%20radio%20-%20Presidential%20Election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Louis%20Armstrong%20-%20Potato%20Head%20Blues%20(1927).m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Billie%20Holiday%20-%20Strange%20Fruit.mp4" TargetMode="External"/><Relationship Id="rId4" Type="http://schemas.openxmlformats.org/officeDocument/2006/relationships/hyperlink" Target="What%20a%20wonderful%20world%20-%20LOUIS%20ARMSTRONG..mp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The%20Sheik%20(1921)%20-%20with%20Rudolph%20Valentino.mp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Walt%20Disney%20Animation%20Studios'%20Steamboat%20Willie%20(1).mp4" TargetMode="External"/><Relationship Id="rId4" Type="http://schemas.openxmlformats.org/officeDocument/2006/relationships/hyperlink" Target="Extrait%20The%20Jazz%20Singer%20(1927)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Duke%20At%20The%20Cotton%20Club.mp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Today’s Topic: The Beginnings of Pop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Turn of the “Modern Century”</a:t>
            </a:r>
          </a:p>
          <a:p>
            <a:pPr marL="0" indent="0" algn="ctr">
              <a:buNone/>
            </a:pPr>
            <a:r>
              <a:rPr lang="en-US" dirty="0" smtClean="0"/>
              <a:t>1900s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1.) When &amp; How did we become a nation consumed by Popular Culture?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2.) Who is the Father of </a:t>
            </a:r>
            <a:r>
              <a:rPr lang="en-US" smtClean="0"/>
              <a:t>Pop Culture?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80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2719705"/>
            <a:ext cx="10515600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 smtClean="0"/>
              <a:t>Cars influenced fashion: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339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Pre-1900s ideal woman: “Gibson Girl” </a:t>
            </a:r>
            <a:r>
              <a:rPr lang="en-US" sz="3000" b="1" dirty="0" smtClean="0"/>
              <a:t>(personification of the feminine ideal of beauty)</a:t>
            </a:r>
            <a:endParaRPr lang="en-US" sz="3000" b="1" dirty="0"/>
          </a:p>
        </p:txBody>
      </p:sp>
      <p:sp>
        <p:nvSpPr>
          <p:cNvPr id="6" name="Oval 5"/>
          <p:cNvSpPr/>
          <p:nvPr/>
        </p:nvSpPr>
        <p:spPr>
          <a:xfrm>
            <a:off x="4884420" y="3131759"/>
            <a:ext cx="2423160" cy="11658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43500" y="3453079"/>
            <a:ext cx="2364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Before Cars</a:t>
            </a:r>
            <a:endParaRPr lang="en-US" sz="2800" b="1" dirty="0"/>
          </a:p>
        </p:txBody>
      </p:sp>
      <p:pic>
        <p:nvPicPr>
          <p:cNvPr id="3074" name="Picture 2" descr="http://upload.wikimedia.org/wikipedia/commons/e/ef/Gibson_Girl_by_Charles_Dana_Gib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70880"/>
            <a:ext cx="3673839" cy="47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lexandrahighcrest.com/blog/wp-content/uploads/2009/09/the-Gibson-Girl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3836" y="1870880"/>
            <a:ext cx="3739964" cy="47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82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65125"/>
            <a:ext cx="5030302" cy="5576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1076" y="185897"/>
            <a:ext cx="3302724" cy="644048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0442" y="5479778"/>
            <a:ext cx="2736131" cy="114480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66260" y="5481580"/>
            <a:ext cx="2736131" cy="114480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40603" y="230188"/>
            <a:ext cx="3019427" cy="7977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8502" y="319405"/>
            <a:ext cx="2932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Hobble Skirt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9322" y="5736215"/>
            <a:ext cx="2736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Before Cars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710910" y="5724354"/>
            <a:ext cx="2736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After Cars</a:t>
            </a:r>
            <a:endParaRPr lang="en-US" sz="3600" dirty="0"/>
          </a:p>
        </p:txBody>
      </p:sp>
      <p:sp>
        <p:nvSpPr>
          <p:cNvPr id="12" name="Right Arrow 11"/>
          <p:cNvSpPr/>
          <p:nvPr/>
        </p:nvSpPr>
        <p:spPr>
          <a:xfrm>
            <a:off x="5372100" y="2308860"/>
            <a:ext cx="2706875" cy="844601"/>
          </a:xfrm>
          <a:prstGeom prst="rightArrow">
            <a:avLst/>
          </a:prstGeom>
          <a:solidFill>
            <a:srgbClr val="78F7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4437099">
            <a:off x="7194984" y="2434229"/>
            <a:ext cx="3019427" cy="3438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69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65125"/>
            <a:ext cx="4027854" cy="6364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8237" y="365125"/>
            <a:ext cx="4755563" cy="5825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2478" y="4905354"/>
            <a:ext cx="2771518" cy="182395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866054" y="1440180"/>
            <a:ext cx="2014806" cy="914400"/>
          </a:xfrm>
          <a:prstGeom prst="rightArrow">
            <a:avLst/>
          </a:prstGeom>
          <a:solidFill>
            <a:srgbClr val="78F7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43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 b="8873"/>
          <a:stretch>
            <a:fillRect/>
          </a:stretch>
        </p:blipFill>
        <p:spPr bwMode="auto">
          <a:xfrm>
            <a:off x="6400800" y="1371601"/>
            <a:ext cx="3659717" cy="2976563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09600" y="2133600"/>
            <a:ext cx="4572000" cy="3962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latin typeface="Times New Roman" pitchFamily="18" charset="0"/>
              </a:rPr>
              <a:t>Why is radio </a:t>
            </a:r>
          </a:p>
          <a:p>
            <a:pPr algn="ctr"/>
            <a:r>
              <a:rPr lang="en-US" sz="3200">
                <a:latin typeface="Times New Roman" pitchFamily="18" charset="0"/>
              </a:rPr>
              <a:t>super important</a:t>
            </a:r>
          </a:p>
          <a:p>
            <a:pPr algn="ctr"/>
            <a:r>
              <a:rPr lang="en-US" sz="3200">
                <a:latin typeface="Times New Roman" pitchFamily="18" charset="0"/>
              </a:rPr>
              <a:t>to the development </a:t>
            </a:r>
          </a:p>
          <a:p>
            <a:pPr algn="ctr"/>
            <a:r>
              <a:rPr lang="en-US" sz="3200">
                <a:latin typeface="Times New Roman" pitchFamily="18" charset="0"/>
              </a:rPr>
              <a:t>of American</a:t>
            </a:r>
          </a:p>
          <a:p>
            <a:pPr algn="ctr"/>
            <a:r>
              <a:rPr lang="en-US" sz="3200">
                <a:latin typeface="Times New Roman" pitchFamily="18" charset="0"/>
              </a:rPr>
              <a:t>pop culture?</a:t>
            </a:r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812800" y="1219200"/>
            <a:ext cx="43688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>
                <a:latin typeface="Berylium" pitchFamily="2" charset="0"/>
              </a:rPr>
              <a:t>THE RADIO</a:t>
            </a:r>
            <a:r>
              <a:rPr lang="en-US" sz="3600" dirty="0" smtClean="0">
                <a:latin typeface="Berylium" pitchFamily="2" charset="0"/>
              </a:rPr>
              <a:t>!</a:t>
            </a:r>
            <a:endParaRPr lang="en-US" sz="3600" dirty="0">
              <a:latin typeface="Berylium" pitchFamily="2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165600" y="3733800"/>
            <a:ext cx="73152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</a:rPr>
              <a:t>Not only reaches a larger audience, </a:t>
            </a:r>
          </a:p>
          <a:p>
            <a:pPr algn="ctr"/>
            <a:r>
              <a:rPr lang="en-US" sz="2800" dirty="0">
                <a:latin typeface="Times New Roman" pitchFamily="18" charset="0"/>
              </a:rPr>
              <a:t>but also</a:t>
            </a:r>
          </a:p>
          <a:p>
            <a:pPr algn="ctr"/>
            <a:r>
              <a:rPr lang="en-US" sz="2800" dirty="0">
                <a:latin typeface="Times New Roman" pitchFamily="18" charset="0"/>
              </a:rPr>
              <a:t>Everyone can listen, </a:t>
            </a:r>
          </a:p>
          <a:p>
            <a:pPr algn="ctr"/>
            <a:r>
              <a:rPr lang="en-US" sz="2800" dirty="0">
                <a:latin typeface="Times New Roman" pitchFamily="18" charset="0"/>
              </a:rPr>
              <a:t>even the poor who couldn’t</a:t>
            </a:r>
          </a:p>
          <a:p>
            <a:pPr algn="ctr"/>
            <a:r>
              <a:rPr lang="en-US" sz="2800" dirty="0">
                <a:latin typeface="Times New Roman" pitchFamily="18" charset="0"/>
              </a:rPr>
              <a:t>read could still enjoy radio</a:t>
            </a:r>
            <a:r>
              <a:rPr lang="en-US" sz="2400" dirty="0" smtClean="0">
                <a:latin typeface="Times New Roman" pitchFamily="18" charset="0"/>
              </a:rPr>
              <a:t>.</a:t>
            </a:r>
          </a:p>
          <a:p>
            <a:pPr algn="ctr"/>
            <a:r>
              <a:rPr lang="en-US" sz="2400" dirty="0" smtClean="0">
                <a:latin typeface="Times New Roman" pitchFamily="18" charset="0"/>
              </a:rPr>
              <a:t>EX.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hlinkClick r:id="rId4" action="ppaction://hlinkfile"/>
              </a:rPr>
              <a:t>Amos &amp; Andy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711200" y="304800"/>
            <a:ext cx="111760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How was </a:t>
            </a:r>
            <a:r>
              <a:rPr lang="en-US" sz="3200" b="1" i="1">
                <a:solidFill>
                  <a:schemeClr val="tx2"/>
                </a:solidFill>
                <a:latin typeface="Times New Roman" pitchFamily="18" charset="0"/>
              </a:rPr>
              <a:t>social life</a:t>
            </a: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 in the 1920s different from that of the late 19</a:t>
            </a:r>
            <a:r>
              <a:rPr lang="en-US" sz="3200" baseline="30000">
                <a:solidFill>
                  <a:schemeClr val="tx2"/>
                </a:solidFill>
                <a:latin typeface="Times New Roman" pitchFamily="18" charset="0"/>
              </a:rPr>
              <a:t>th</a:t>
            </a: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 century?</a:t>
            </a: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44037" grpId="0" animBg="1"/>
      <p:bldP spid="44039" grpId="0" animBg="1"/>
      <p:bldP spid="440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03200" y="228600"/>
            <a:ext cx="11785600" cy="9906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How was </a:t>
            </a:r>
            <a:r>
              <a:rPr lang="en-US" sz="2800" b="1" i="1">
                <a:solidFill>
                  <a:schemeClr val="tx2"/>
                </a:solidFill>
                <a:latin typeface="Times New Roman" pitchFamily="18" charset="0"/>
              </a:rPr>
              <a:t>social life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in the 1920s different from that of the late 19</a:t>
            </a:r>
            <a:r>
              <a:rPr lang="en-US" sz="2800" b="1" baseline="30000">
                <a:solidFill>
                  <a:schemeClr val="tx2"/>
                </a:solidFill>
                <a:latin typeface="Times New Roman" pitchFamily="18" charset="0"/>
              </a:rPr>
              <a:t>th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century?</a:t>
            </a:r>
            <a:endParaRPr lang="en-US" sz="4400" b="1">
              <a:solidFill>
                <a:schemeClr val="tx2"/>
              </a:solidFill>
              <a:latin typeface="Bodoni MT" pitchFamily="18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04800" y="1447800"/>
            <a:ext cx="11582400" cy="5105400"/>
          </a:xfrm>
          <a:prstGeom prst="rect">
            <a:avLst/>
          </a:prstGeom>
          <a:solidFill>
            <a:schemeClr val="bg1">
              <a:alpha val="81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Constantia" pitchFamily="18" charset="0"/>
              </a:rPr>
              <a:t>People had NEW interests:  </a:t>
            </a:r>
            <a:r>
              <a:rPr lang="en-US" sz="2800" u="sng" dirty="0">
                <a:latin typeface="Constantia" pitchFamily="18" charset="0"/>
              </a:rPr>
              <a:t> Art, Music &amp; Film</a:t>
            </a:r>
          </a:p>
          <a:p>
            <a:pPr marL="342900" indent="-342900" algn="ctr">
              <a:spcBef>
                <a:spcPct val="20000"/>
              </a:spcBef>
            </a:pPr>
            <a:endParaRPr lang="en-US" sz="2800" b="1" u="sng" dirty="0">
              <a:latin typeface="Constantia" pitchFamily="18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3200" b="1" u="sng" dirty="0">
                <a:latin typeface="Times New Roman" pitchFamily="18" charset="0"/>
                <a:sym typeface="Wingdings" pitchFamily="2" charset="2"/>
              </a:rPr>
              <a:t>Modern Art</a:t>
            </a: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 focused on illustrating modern social problems</a:t>
            </a:r>
            <a:r>
              <a:rPr lang="en-US" sz="3200" b="1" dirty="0" smtClean="0">
                <a:latin typeface="Times New Roman" pitchFamily="18" charset="0"/>
                <a:sym typeface="Wingdings" pitchFamily="2" charset="2"/>
              </a:rPr>
              <a:t>.</a:t>
            </a:r>
            <a:endParaRPr lang="en-US" sz="3200" b="1" dirty="0">
              <a:latin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1" y="228601"/>
            <a:ext cx="7482417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7112000" y="4191000"/>
            <a:ext cx="477520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u="sng">
                <a:latin typeface="Times New Roman" pitchFamily="18" charset="0"/>
              </a:rPr>
              <a:t>1900s Realism</a:t>
            </a:r>
            <a:r>
              <a:rPr lang="en-US" sz="3200">
                <a:latin typeface="Times New Roman" pitchFamily="18" charset="0"/>
              </a:rPr>
              <a:t> </a:t>
            </a:r>
          </a:p>
          <a:p>
            <a:pPr algn="ctr"/>
            <a:r>
              <a:rPr lang="en-US" sz="3200">
                <a:latin typeface="Times New Roman" pitchFamily="18" charset="0"/>
              </a:rPr>
              <a:t>is all about </a:t>
            </a:r>
          </a:p>
          <a:p>
            <a:pPr algn="ctr"/>
            <a:r>
              <a:rPr lang="en-US" sz="3200">
                <a:latin typeface="Times New Roman" pitchFamily="18" charset="0"/>
              </a:rPr>
              <a:t>painting things </a:t>
            </a:r>
          </a:p>
          <a:p>
            <a:pPr algn="ctr"/>
            <a:r>
              <a:rPr lang="en-US" sz="3200">
                <a:latin typeface="Times New Roman" pitchFamily="18" charset="0"/>
              </a:rPr>
              <a:t>the way they actually </a:t>
            </a:r>
          </a:p>
          <a:p>
            <a:pPr algn="ctr"/>
            <a:r>
              <a:rPr lang="en-US" sz="3200">
                <a:latin typeface="Times New Roman" pitchFamily="18" charset="0"/>
              </a:rPr>
              <a:t>look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0756900" y="12678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 b="15959"/>
          <a:stretch>
            <a:fillRect/>
          </a:stretch>
        </p:blipFill>
        <p:spPr bwMode="auto">
          <a:xfrm>
            <a:off x="406400" y="1371600"/>
            <a:ext cx="11480800" cy="46418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04800" y="381000"/>
            <a:ext cx="11582400" cy="609600"/>
          </a:xfrm>
          <a:prstGeom prst="rect">
            <a:avLst/>
          </a:prstGeom>
          <a:solidFill>
            <a:schemeClr val="bg1">
              <a:alpha val="81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</a:rPr>
              <a:t>Edward Hopper’s Nighthawks</a:t>
            </a:r>
            <a:endParaRPr lang="en-US" sz="3200" b="1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304800" y="5334000"/>
            <a:ext cx="38608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Modern 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03200" y="228600"/>
            <a:ext cx="11785600" cy="9906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How was </a:t>
            </a:r>
            <a:r>
              <a:rPr lang="en-US" sz="2800" b="1" i="1">
                <a:solidFill>
                  <a:schemeClr val="tx2"/>
                </a:solidFill>
                <a:latin typeface="Times New Roman" pitchFamily="18" charset="0"/>
              </a:rPr>
              <a:t>social life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in the 1920s different from that of the late 19</a:t>
            </a:r>
            <a:r>
              <a:rPr lang="en-US" sz="2800" b="1" baseline="30000">
                <a:solidFill>
                  <a:schemeClr val="tx2"/>
                </a:solidFill>
                <a:latin typeface="Times New Roman" pitchFamily="18" charset="0"/>
              </a:rPr>
              <a:t>th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century?</a:t>
            </a:r>
            <a:endParaRPr lang="en-US" sz="4400" b="1">
              <a:solidFill>
                <a:schemeClr val="tx2"/>
              </a:solidFill>
              <a:latin typeface="Bodoni MT" pitchFamily="18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04800" y="1447800"/>
            <a:ext cx="11582400" cy="5105400"/>
          </a:xfrm>
          <a:prstGeom prst="rect">
            <a:avLst/>
          </a:prstGeom>
          <a:solidFill>
            <a:schemeClr val="bg1">
              <a:alpha val="81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Constantia" pitchFamily="18" charset="0"/>
              </a:rPr>
              <a:t>People had NEW interests:  </a:t>
            </a:r>
            <a:r>
              <a:rPr lang="en-US" sz="2800" u="sng" dirty="0">
                <a:latin typeface="Constantia" pitchFamily="18" charset="0"/>
              </a:rPr>
              <a:t> Art, Music &amp; Film</a:t>
            </a:r>
          </a:p>
          <a:p>
            <a:pPr marL="342900" indent="-342900" algn="ctr">
              <a:spcBef>
                <a:spcPct val="20000"/>
              </a:spcBef>
            </a:pPr>
            <a:endParaRPr lang="en-US" sz="2800" b="1" u="sng" dirty="0">
              <a:latin typeface="Constantia" pitchFamily="18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3200" b="1" u="sng" dirty="0">
                <a:latin typeface="Times New Roman" pitchFamily="18" charset="0"/>
                <a:sym typeface="Wingdings" pitchFamily="2" charset="2"/>
              </a:rPr>
              <a:t>Modern Art</a:t>
            </a: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 focused on illustrating modern social problems.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endParaRPr lang="en-US" sz="3200" b="1" dirty="0">
              <a:latin typeface="Times New Roman" pitchFamily="18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3200" b="1" u="sng" dirty="0" smtClean="0">
                <a:latin typeface="Times New Roman" pitchFamily="18" charset="0"/>
                <a:sym typeface="Wingdings" pitchFamily="2" charset="2"/>
              </a:rPr>
              <a:t>Music</a:t>
            </a:r>
            <a:r>
              <a:rPr lang="en-US" sz="3200" b="1" dirty="0" smtClean="0">
                <a:latin typeface="Times New Roman" pitchFamily="18" charset="0"/>
                <a:sym typeface="Wingdings" pitchFamily="2" charset="2"/>
              </a:rPr>
              <a:t> = Jazz – influenced by African American culture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latin typeface="Times New Roman" pitchFamily="18" charset="0"/>
                <a:sym typeface="Wingdings" pitchFamily="2" charset="2"/>
                <a:hlinkClick r:id="rId3" action="ppaction://hlinkfile"/>
              </a:rPr>
              <a:t>Louis</a:t>
            </a:r>
            <a:r>
              <a:rPr lang="en-US" sz="3200" b="1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smtClean="0">
                <a:latin typeface="Times New Roman" pitchFamily="18" charset="0"/>
                <a:sym typeface="Wingdings" pitchFamily="2" charset="2"/>
                <a:hlinkClick r:id="rId4" action="ppaction://hlinkfile"/>
              </a:rPr>
              <a:t>Armstrong</a:t>
            </a:r>
            <a:r>
              <a:rPr lang="en-US" sz="3200" b="1" dirty="0" smtClean="0"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3200" b="1" dirty="0" smtClean="0">
                <a:latin typeface="Times New Roman" pitchFamily="18" charset="0"/>
                <a:sym typeface="Wingdings" pitchFamily="2" charset="2"/>
                <a:hlinkClick r:id="rId5" action="ppaction://hlinkfile"/>
              </a:rPr>
              <a:t>Billie Holiday</a:t>
            </a:r>
            <a:endParaRPr lang="en-US" sz="3200" b="1" dirty="0" smtClean="0">
              <a:latin typeface="Times New Roman" pitchFamily="18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</a:pPr>
            <a:endParaRPr lang="en-US" sz="3200" b="1" dirty="0" smtClean="0">
              <a:latin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04800" y="1524000"/>
            <a:ext cx="11582400" cy="5105400"/>
          </a:xfrm>
          <a:prstGeom prst="rect">
            <a:avLst/>
          </a:prstGeom>
          <a:solidFill>
            <a:schemeClr val="bg1">
              <a:alpha val="81175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u="sng" dirty="0" smtClean="0">
                <a:latin typeface="Times New Roman" pitchFamily="18" charset="0"/>
              </a:rPr>
              <a:t>The </a:t>
            </a:r>
            <a:r>
              <a:rPr lang="en-US" sz="2800" b="1" u="sng" dirty="0">
                <a:latin typeface="Times New Roman" pitchFamily="18" charset="0"/>
              </a:rPr>
              <a:t>rules: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 i="1" dirty="0">
                <a:latin typeface="Times New Roman" pitchFamily="18" charset="0"/>
              </a:rPr>
              <a:t>“No picture shall be produced that will lower the moral standards of those who see it”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2400" dirty="0">
                <a:latin typeface="Times New Roman" pitchFamily="18" charset="0"/>
              </a:rPr>
              <a:t>Only correct standards of life shall be presented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2400" dirty="0">
                <a:latin typeface="Times New Roman" pitchFamily="18" charset="0"/>
              </a:rPr>
              <a:t>No ridicule of the law or law enforcement agencies (criminals cannot be shown in a sympathetic light)</a:t>
            </a:r>
          </a:p>
          <a:p>
            <a:pPr marL="342900" indent="-342900">
              <a:spcBef>
                <a:spcPct val="20000"/>
              </a:spcBef>
            </a:pPr>
            <a:endParaRPr lang="en-US" sz="9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2400" dirty="0">
                <a:latin typeface="Times New Roman" pitchFamily="18" charset="0"/>
              </a:rPr>
              <a:t>NO: nudity, “suggestive” dancing, ridicule of religion, no drug use, methods of crime, homosexuality, interracial marriage, STDs, or depiction of child birth, scenes of passion, excessive and lustful </a:t>
            </a:r>
            <a:r>
              <a:rPr lang="en-US" sz="2400" dirty="0" smtClean="0">
                <a:latin typeface="Times New Roman" pitchFamily="18" charset="0"/>
              </a:rPr>
              <a:t>kissing</a:t>
            </a:r>
            <a:r>
              <a:rPr lang="en-US" sz="2800" dirty="0">
                <a:latin typeface="Times New Roman" pitchFamily="18" charset="0"/>
              </a:rPr>
              <a:t>	</a:t>
            </a:r>
            <a:endParaRPr lang="en-US" sz="2800" b="1" u="sng" dirty="0">
              <a:latin typeface="Times New Roman" pitchFamily="18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04800" y="304800"/>
            <a:ext cx="11582400" cy="9144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Bell MT" pitchFamily="18" charset="0"/>
              </a:rPr>
              <a:t>The Hays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69970" y="365125"/>
            <a:ext cx="5052060" cy="24460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1045" y="2491740"/>
            <a:ext cx="3876675" cy="32253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77125" y="2491740"/>
            <a:ext cx="3876675" cy="32253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20540" y="868204"/>
            <a:ext cx="3726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 order to create Popular Culture…. </a:t>
            </a:r>
            <a:r>
              <a:rPr lang="en-US" sz="3200" u="sng" dirty="0" smtClean="0"/>
              <a:t>People need:</a:t>
            </a:r>
            <a:endParaRPr lang="en-US" sz="32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741045" y="3238916"/>
            <a:ext cx="3823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cademy Engraved LET" pitchFamily="2" charset="0"/>
              </a:rPr>
              <a:t>More </a:t>
            </a:r>
            <a:r>
              <a:rPr lang="en-US" sz="3200" b="1" u="sng" dirty="0" smtClean="0">
                <a:latin typeface="Academy Engraved LET" pitchFamily="2" charset="0"/>
              </a:rPr>
              <a:t>Free-Time!</a:t>
            </a:r>
          </a:p>
          <a:p>
            <a:pPr algn="ctr"/>
            <a:r>
              <a:rPr lang="en-US" sz="3200" b="1" dirty="0" smtClean="0">
                <a:latin typeface="Academy Engraved LET" pitchFamily="2" charset="0"/>
              </a:rPr>
              <a:t>TO PARTICIPATE IN POP CULTURE</a:t>
            </a:r>
            <a:endParaRPr lang="en-US" sz="3200" dirty="0">
              <a:latin typeface="Academy Engraved LE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7125" y="3073350"/>
            <a:ext cx="38233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cademy Engraved LET" pitchFamily="2" charset="0"/>
              </a:rPr>
              <a:t>More </a:t>
            </a:r>
            <a:r>
              <a:rPr lang="en-US" sz="3200" b="1" u="sng" dirty="0" smtClean="0">
                <a:latin typeface="Academy Engraved LET" pitchFamily="2" charset="0"/>
              </a:rPr>
              <a:t>Money!</a:t>
            </a:r>
          </a:p>
          <a:p>
            <a:pPr algn="ctr"/>
            <a:r>
              <a:rPr lang="en-US" sz="3200" b="1" dirty="0" smtClean="0">
                <a:latin typeface="Academy Engraved LET" pitchFamily="2" charset="0"/>
              </a:rPr>
              <a:t>TO SPEND CONSUMING </a:t>
            </a:r>
          </a:p>
          <a:p>
            <a:pPr algn="ctr"/>
            <a:r>
              <a:rPr lang="en-US" sz="3200" b="1" dirty="0" smtClean="0">
                <a:latin typeface="Academy Engraved LET" pitchFamily="2" charset="0"/>
              </a:rPr>
              <a:t>POP CULTURE</a:t>
            </a:r>
            <a:endParaRPr lang="en-US" sz="3200" dirty="0">
              <a:latin typeface="Academy Engraved LET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2248979">
            <a:off x="3411193" y="2190007"/>
            <a:ext cx="701040" cy="7471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8683763">
            <a:off x="7931267" y="2292322"/>
            <a:ext cx="701040" cy="6581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29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03200" y="228600"/>
            <a:ext cx="11785600" cy="9906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How was </a:t>
            </a:r>
            <a:r>
              <a:rPr lang="en-US" sz="2800" b="1" i="1">
                <a:solidFill>
                  <a:schemeClr val="tx2"/>
                </a:solidFill>
                <a:latin typeface="Times New Roman" pitchFamily="18" charset="0"/>
              </a:rPr>
              <a:t>social life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in the 1920s different from that of the late 19</a:t>
            </a:r>
            <a:r>
              <a:rPr lang="en-US" sz="2800" b="1" baseline="30000">
                <a:solidFill>
                  <a:schemeClr val="tx2"/>
                </a:solidFill>
                <a:latin typeface="Times New Roman" pitchFamily="18" charset="0"/>
              </a:rPr>
              <a:t>th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century?</a:t>
            </a:r>
            <a:endParaRPr lang="en-US" sz="4400" b="1">
              <a:solidFill>
                <a:schemeClr val="tx2"/>
              </a:solidFill>
              <a:latin typeface="Bodoni MT" pitchFamily="18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04800" y="1447800"/>
            <a:ext cx="11582400" cy="5105400"/>
          </a:xfrm>
          <a:prstGeom prst="rect">
            <a:avLst/>
          </a:prstGeom>
          <a:solidFill>
            <a:schemeClr val="bg1">
              <a:alpha val="81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Constantia" pitchFamily="18" charset="0"/>
              </a:rPr>
              <a:t>People had NEW interests:  </a:t>
            </a:r>
            <a:r>
              <a:rPr lang="en-US" sz="2800" u="sng" dirty="0">
                <a:latin typeface="Constantia" pitchFamily="18" charset="0"/>
              </a:rPr>
              <a:t> Art, Music &amp; Film</a:t>
            </a:r>
          </a:p>
          <a:p>
            <a:pPr marL="342900" indent="-342900" algn="ctr">
              <a:spcBef>
                <a:spcPct val="20000"/>
              </a:spcBef>
            </a:pPr>
            <a:endParaRPr lang="en-US" sz="2800" b="1" u="sng" dirty="0">
              <a:latin typeface="Constantia" pitchFamily="18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3200" b="1" u="sng" dirty="0">
                <a:latin typeface="Times New Roman" pitchFamily="18" charset="0"/>
                <a:sym typeface="Wingdings" pitchFamily="2" charset="2"/>
              </a:rPr>
              <a:t>Modern Art</a:t>
            </a: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 focused on illustrating modern social problems.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endParaRPr lang="en-US" sz="3200" b="1" dirty="0">
              <a:latin typeface="Times New Roman" pitchFamily="18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3200" b="1" u="sng" dirty="0" smtClean="0">
                <a:latin typeface="Times New Roman" pitchFamily="18" charset="0"/>
                <a:sym typeface="Wingdings" pitchFamily="2" charset="2"/>
              </a:rPr>
              <a:t>Music</a:t>
            </a:r>
            <a:r>
              <a:rPr lang="en-US" sz="3200" b="1" dirty="0" smtClean="0">
                <a:latin typeface="Times New Roman" pitchFamily="18" charset="0"/>
                <a:sym typeface="Wingdings" pitchFamily="2" charset="2"/>
              </a:rPr>
              <a:t> = Jazz – influenced by African American culture</a:t>
            </a:r>
          </a:p>
          <a:p>
            <a:pPr marL="342900" indent="-342900">
              <a:spcBef>
                <a:spcPct val="20000"/>
              </a:spcBef>
            </a:pPr>
            <a:endParaRPr lang="en-US" sz="3200" b="1" dirty="0" smtClean="0">
              <a:latin typeface="Times New Roman" pitchFamily="18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3200" b="1" u="sng" dirty="0" smtClean="0">
                <a:sym typeface="Wingdings" pitchFamily="2" charset="2"/>
              </a:rPr>
              <a:t>Film</a:t>
            </a:r>
            <a:r>
              <a:rPr lang="en-US" sz="3200" b="1" dirty="0" smtClean="0">
                <a:latin typeface="Times New Roman" pitchFamily="18" charset="0"/>
                <a:sym typeface="Wingdings" pitchFamily="2" charset="2"/>
              </a:rPr>
              <a:t>:  silent, but now we had a model for behavior.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3200" b="1" dirty="0" smtClean="0">
                <a:latin typeface="Times New Roman" pitchFamily="18" charset="0"/>
                <a:sym typeface="Wingdings" pitchFamily="2" charset="2"/>
                <a:hlinkClick r:id="rId3" action="ppaction://hlinkfile"/>
              </a:rPr>
              <a:t>Sheik</a:t>
            </a:r>
            <a:r>
              <a:rPr lang="en-US" sz="3200" b="1" dirty="0" smtClean="0"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3200" b="1" dirty="0" smtClean="0">
                <a:latin typeface="Times New Roman" pitchFamily="18" charset="0"/>
                <a:sym typeface="Wingdings" pitchFamily="2" charset="2"/>
                <a:hlinkClick r:id="rId4" action="ppaction://hlinkfile"/>
              </a:rPr>
              <a:t>Jazz singer</a:t>
            </a:r>
            <a:r>
              <a:rPr lang="en-US" sz="3200" b="1" dirty="0" smtClean="0"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3200" b="1" dirty="0" smtClean="0">
                <a:latin typeface="Times New Roman" pitchFamily="18" charset="0"/>
                <a:sym typeface="Wingdings" pitchFamily="2" charset="2"/>
                <a:hlinkClick r:id="rId5" action="ppaction://hlinkfile"/>
              </a:rPr>
              <a:t>Steamboat</a:t>
            </a:r>
            <a:endParaRPr lang="en-US" sz="3200" b="1" dirty="0">
              <a:latin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33400"/>
            <a:ext cx="742315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4800" y="228600"/>
            <a:ext cx="4876800" cy="1981200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  <a:latin typeface="Bodoni MT" pitchFamily="18" charset="0"/>
              </a:rPr>
              <a:t>The Harlem Renaissance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04800" y="2362200"/>
            <a:ext cx="4876800" cy="4267200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3200">
              <a:latin typeface="Bodoni MT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Bodoni MT" pitchFamily="18" charset="0"/>
              </a:rPr>
              <a:t>Term given to the explosion of African American Culture coming from Harlem NY in the 1920s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03200" y="228600"/>
            <a:ext cx="11785600" cy="9906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Why did African Americans </a:t>
            </a:r>
            <a:r>
              <a:rPr lang="en-US" sz="2800" b="1" u="sng">
                <a:solidFill>
                  <a:schemeClr val="tx2"/>
                </a:solidFill>
                <a:latin typeface="Times New Roman" pitchFamily="18" charset="0"/>
              </a:rPr>
              <a:t>migrate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to Northern Cities during and after WWI?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04800" y="1371600"/>
            <a:ext cx="11582400" cy="5105400"/>
          </a:xfrm>
          <a:prstGeom prst="rect">
            <a:avLst/>
          </a:prstGeom>
          <a:solidFill>
            <a:schemeClr val="bg1">
              <a:alpha val="81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sym typeface="Wingdings" pitchFamily="2" charset="2"/>
              </a:rPr>
              <a:t>	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sym typeface="Wingdings" pitchFamily="2" charset="2"/>
              </a:rPr>
              <a:t>	WWI  </a:t>
            </a:r>
            <a:r>
              <a:rPr lang="en-US" sz="3200" b="1" u="sng">
                <a:latin typeface="Times New Roman" pitchFamily="18" charset="0"/>
                <a:sym typeface="Wingdings" pitchFamily="2" charset="2"/>
              </a:rPr>
              <a:t>Great Migration</a:t>
            </a:r>
            <a:r>
              <a:rPr lang="en-US" sz="3200" b="1">
                <a:latin typeface="Times New Roman" pitchFamily="18" charset="0"/>
                <a:sym typeface="Wingdings" pitchFamily="2" charset="2"/>
              </a:rPr>
              <a:t> …Blacks moved north in search of jobs and freedom.  </a:t>
            </a:r>
          </a:p>
          <a:p>
            <a:pPr marL="342900" indent="-342900">
              <a:spcBef>
                <a:spcPct val="20000"/>
              </a:spcBef>
            </a:pPr>
            <a:endParaRPr lang="en-US" sz="3200" b="1">
              <a:latin typeface="Times New Roman" pitchFamily="18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</a:pPr>
            <a:endParaRPr lang="en-US" sz="3200" b="1">
              <a:latin typeface="Times New Roman" pitchFamily="18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</a:pPr>
            <a:endParaRPr lang="en-US" sz="3200" b="1" u="sng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2032000" y="3429000"/>
            <a:ext cx="80264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City = Industry = JOBS!</a:t>
            </a: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9063" y="0"/>
            <a:ext cx="8382000" cy="6400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03200" y="228600"/>
            <a:ext cx="11785600" cy="9906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How did the Harlem Renaissance influence American Life?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04800" y="1371600"/>
            <a:ext cx="11582400" cy="5105400"/>
          </a:xfrm>
          <a:prstGeom prst="rect">
            <a:avLst/>
          </a:prstGeom>
          <a:solidFill>
            <a:schemeClr val="bg1">
              <a:alpha val="81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	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	</a:t>
            </a:r>
            <a:r>
              <a:rPr lang="en-US" sz="3200" b="1" dirty="0" smtClean="0">
                <a:latin typeface="Times New Roman" pitchFamily="18" charset="0"/>
                <a:sym typeface="Wingdings" pitchFamily="2" charset="2"/>
              </a:rPr>
              <a:t>-</a:t>
            </a:r>
            <a:r>
              <a:rPr lang="en-US" sz="3200" b="1" dirty="0" err="1" smtClean="0">
                <a:latin typeface="Times New Roman" pitchFamily="18" charset="0"/>
                <a:sym typeface="Wingdings" pitchFamily="2" charset="2"/>
              </a:rPr>
              <a:t>Af</a:t>
            </a: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. Am leaders like </a:t>
            </a:r>
            <a:r>
              <a:rPr lang="en-US" sz="3200" b="1" u="sng" dirty="0">
                <a:latin typeface="Times New Roman" pitchFamily="18" charset="0"/>
                <a:sym typeface="Wingdings" pitchFamily="2" charset="2"/>
              </a:rPr>
              <a:t>W.E.B </a:t>
            </a:r>
            <a:r>
              <a:rPr lang="en-US" sz="3200" b="1" u="sng" dirty="0" err="1">
                <a:latin typeface="Times New Roman" pitchFamily="18" charset="0"/>
                <a:sym typeface="Wingdings" pitchFamily="2" charset="2"/>
              </a:rPr>
              <a:t>DuBois</a:t>
            </a:r>
            <a:r>
              <a:rPr lang="en-US" sz="3200" b="1" u="sng" dirty="0">
                <a:latin typeface="Times New Roman" pitchFamily="18" charset="0"/>
                <a:sym typeface="Wingdings" pitchFamily="2" charset="2"/>
              </a:rPr>
              <a:t> (leader of the NAACP)</a:t>
            </a: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, thought that contributing to culture could be a step towards equality.</a:t>
            </a:r>
          </a:p>
          <a:p>
            <a:pPr marL="342900" indent="-342900">
              <a:spcBef>
                <a:spcPct val="20000"/>
              </a:spcBef>
            </a:pPr>
            <a:endParaRPr lang="en-US" sz="3200" b="1" dirty="0">
              <a:latin typeface="Times New Roman" pitchFamily="18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	</a:t>
            </a:r>
            <a:r>
              <a:rPr lang="en-US" sz="3200" b="1" dirty="0" smtClean="0">
                <a:latin typeface="Times New Roman" pitchFamily="18" charset="0"/>
                <a:sym typeface="Wingdings" pitchFamily="2" charset="2"/>
              </a:rPr>
              <a:t>-Used </a:t>
            </a: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Art/Music as </a:t>
            </a:r>
            <a:r>
              <a:rPr lang="en-US" sz="3200" b="1" u="sng" dirty="0">
                <a:latin typeface="Times New Roman" pitchFamily="18" charset="0"/>
                <a:sym typeface="Wingdings" pitchFamily="2" charset="2"/>
              </a:rPr>
              <a:t>propaganda</a:t>
            </a: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 to advertise how beneficial blacks were to American life</a:t>
            </a:r>
          </a:p>
          <a:p>
            <a:pPr marL="342900" indent="-342900">
              <a:spcBef>
                <a:spcPct val="20000"/>
              </a:spcBef>
            </a:pPr>
            <a:endParaRPr lang="en-US" sz="3200" b="1" dirty="0">
              <a:latin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03200" y="228600"/>
            <a:ext cx="11785600" cy="9906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How did the Harlem Renaissance influence American Life?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04800" y="1371600"/>
            <a:ext cx="11582400" cy="5105400"/>
          </a:xfrm>
          <a:prstGeom prst="rect">
            <a:avLst/>
          </a:prstGeom>
          <a:solidFill>
            <a:schemeClr val="bg1">
              <a:alpha val="81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5000"/>
              </a:lnSpc>
              <a:tabLst>
                <a:tab pos="214630" algn="l"/>
                <a:tab pos="2971800" algn="ctr"/>
              </a:tabLst>
            </a:pP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	</a:t>
            </a:r>
            <a:r>
              <a:rPr lang="en-US" sz="3200" b="1" dirty="0" smtClean="0">
                <a:latin typeface="Times New Roman" pitchFamily="18" charset="0"/>
                <a:sym typeface="Wingdings" pitchFamily="2" charset="2"/>
              </a:rPr>
              <a:t>Langston </a:t>
            </a:r>
            <a:r>
              <a:rPr lang="en-US" sz="3200" b="1" dirty="0" err="1" smtClean="0">
                <a:latin typeface="Times New Roman" pitchFamily="18" charset="0"/>
                <a:sym typeface="Wingdings" pitchFamily="2" charset="2"/>
              </a:rPr>
              <a:t>Hughes:</a:t>
            </a:r>
            <a:r>
              <a:rPr lang="en-US" sz="3200" b="1" dirty="0" err="1" smtClean="0">
                <a:latin typeface="Times New Roman"/>
                <a:ea typeface="Calibri"/>
                <a:cs typeface="Times New Roman"/>
              </a:rPr>
              <a:t>The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 Negro Speaks of Rivers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tabLst>
                <a:tab pos="214630" algn="l"/>
                <a:tab pos="2971800" algn="ctr"/>
              </a:tabLst>
            </a:pPr>
            <a:r>
              <a:rPr lang="en-US" sz="1600" dirty="0" smtClean="0">
                <a:latin typeface="Times New Roman"/>
                <a:ea typeface="Calibri"/>
                <a:cs typeface="Times New Roman"/>
              </a:rPr>
              <a:t>I’ve known rivers:</a:t>
            </a:r>
            <a:endParaRPr lang="en-US" sz="1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tabLst>
                <a:tab pos="214630" algn="l"/>
                <a:tab pos="2971800" algn="ctr"/>
              </a:tabLst>
            </a:pPr>
            <a:r>
              <a:rPr lang="en-US" sz="1600" dirty="0" smtClean="0">
                <a:latin typeface="Times New Roman"/>
                <a:ea typeface="Calibri"/>
                <a:cs typeface="Times New Roman"/>
              </a:rPr>
              <a:t>I’ve known rivers ancient as the world and older than the</a:t>
            </a:r>
            <a:endParaRPr lang="en-US" sz="1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tabLst>
                <a:tab pos="214630" algn="l"/>
                <a:tab pos="2971800" algn="ctr"/>
              </a:tabLst>
            </a:pPr>
            <a:r>
              <a:rPr lang="en-US" sz="1600" dirty="0" smtClean="0">
                <a:latin typeface="Times New Roman"/>
                <a:ea typeface="Calibri"/>
                <a:cs typeface="Times New Roman"/>
              </a:rPr>
              <a:t>     flow of human blood in human veins.</a:t>
            </a:r>
            <a:endParaRPr lang="en-US" sz="1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tabLst>
                <a:tab pos="214630" algn="l"/>
                <a:tab pos="2971800" algn="ctr"/>
              </a:tabLst>
            </a:pPr>
            <a:r>
              <a:rPr lang="en-US" sz="1600" dirty="0" smtClean="0">
                <a:latin typeface="Times New Roman"/>
                <a:ea typeface="Calibri"/>
                <a:cs typeface="Times New Roman"/>
              </a:rPr>
              <a:t>My soul has grown deep like the rivers.</a:t>
            </a:r>
            <a:endParaRPr lang="en-US" sz="1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tabLst>
                <a:tab pos="214630" algn="l"/>
                <a:tab pos="2971800" algn="ctr"/>
              </a:tabLst>
            </a:pPr>
            <a:r>
              <a:rPr lang="en-US" sz="1600" dirty="0" smtClean="0">
                <a:latin typeface="Times New Roman"/>
                <a:ea typeface="Calibri"/>
                <a:cs typeface="Times New Roman"/>
              </a:rPr>
              <a:t>I bathed in the Euphrates when dawns were young.</a:t>
            </a:r>
            <a:endParaRPr lang="en-US" sz="1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tabLst>
                <a:tab pos="214630" algn="l"/>
                <a:tab pos="2971800" algn="ctr"/>
              </a:tabLst>
            </a:pPr>
            <a:r>
              <a:rPr lang="en-US" sz="1600" dirty="0" smtClean="0">
                <a:latin typeface="Times New Roman"/>
                <a:ea typeface="Calibri"/>
                <a:cs typeface="Times New Roman"/>
              </a:rPr>
              <a:t>I built my hut near the Congo and it lulled me to sleep.</a:t>
            </a:r>
            <a:endParaRPr lang="en-US" sz="1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tabLst>
                <a:tab pos="214630" algn="l"/>
                <a:tab pos="2971800" algn="ctr"/>
              </a:tabLst>
            </a:pPr>
            <a:r>
              <a:rPr lang="en-US" sz="1600" dirty="0" smtClean="0">
                <a:latin typeface="Times New Roman"/>
                <a:ea typeface="Calibri"/>
                <a:cs typeface="Times New Roman"/>
              </a:rPr>
              <a:t>I looked upon the Nile and raised the pyramids above it.</a:t>
            </a:r>
            <a:endParaRPr lang="en-US" sz="1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tabLst>
                <a:tab pos="214630" algn="l"/>
                <a:tab pos="2971800" algn="ctr"/>
              </a:tabLst>
            </a:pPr>
            <a:r>
              <a:rPr lang="en-US" sz="1600" dirty="0" smtClean="0">
                <a:latin typeface="Times New Roman"/>
                <a:ea typeface="Calibri"/>
                <a:cs typeface="Times New Roman"/>
              </a:rPr>
              <a:t>I heard the singing of the Mississippi when Abe Lincoln </a:t>
            </a:r>
            <a:endParaRPr lang="en-US" sz="1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tabLst>
                <a:tab pos="214630" algn="l"/>
                <a:tab pos="2971800" algn="ctr"/>
              </a:tabLst>
            </a:pPr>
            <a:r>
              <a:rPr lang="en-US" sz="1600" dirty="0" smtClean="0">
                <a:latin typeface="Times New Roman"/>
                <a:ea typeface="Calibri"/>
                <a:cs typeface="Times New Roman"/>
              </a:rPr>
              <a:t>     went down to New Orleans, and I’ve seen its muddy </a:t>
            </a:r>
            <a:endParaRPr lang="en-US" sz="1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tabLst>
                <a:tab pos="214630" algn="l"/>
                <a:tab pos="2971800" algn="ctr"/>
              </a:tabLst>
            </a:pPr>
            <a:r>
              <a:rPr lang="en-US" sz="1600" dirty="0" smtClean="0">
                <a:latin typeface="Times New Roman"/>
                <a:ea typeface="Calibri"/>
                <a:cs typeface="Times New Roman"/>
              </a:rPr>
              <a:t>     bosom turn all golden in the sunset.</a:t>
            </a:r>
            <a:endParaRPr lang="en-US" sz="1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tabLst>
                <a:tab pos="214630" algn="l"/>
                <a:tab pos="2971800" algn="ctr"/>
              </a:tabLst>
            </a:pPr>
            <a:r>
              <a:rPr lang="en-US" sz="1600" dirty="0" smtClean="0">
                <a:latin typeface="Times New Roman"/>
                <a:ea typeface="Calibri"/>
                <a:cs typeface="Times New Roman"/>
              </a:rPr>
              <a:t>I’ve known rivers:</a:t>
            </a:r>
            <a:endParaRPr lang="en-US" sz="1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tabLst>
                <a:tab pos="214630" algn="l"/>
                <a:tab pos="2971800" algn="ctr"/>
              </a:tabLst>
            </a:pPr>
            <a:r>
              <a:rPr lang="en-US" sz="1600" dirty="0" smtClean="0">
                <a:latin typeface="Times New Roman"/>
                <a:ea typeface="Calibri"/>
                <a:cs typeface="Times New Roman"/>
              </a:rPr>
              <a:t>Ancient, dusky rivers.</a:t>
            </a:r>
            <a:endParaRPr lang="en-US" sz="1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tabLst>
                <a:tab pos="214630" algn="l"/>
                <a:tab pos="2971800" algn="ctr"/>
              </a:tabLst>
            </a:pPr>
            <a:r>
              <a:rPr lang="en-US" sz="1600" dirty="0" smtClean="0">
                <a:latin typeface="Times New Roman"/>
                <a:ea typeface="Calibri"/>
                <a:cs typeface="Times New Roman"/>
              </a:rPr>
              <a:t>My soul has grown deep like the rivers.</a:t>
            </a:r>
            <a:endParaRPr lang="en-US" sz="1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tabLst>
                <a:tab pos="214630" algn="l"/>
                <a:tab pos="2971800" algn="ctr"/>
              </a:tabLst>
            </a:pPr>
            <a:r>
              <a:rPr lang="en-US" sz="1600" dirty="0" smtClean="0">
                <a:latin typeface="Times New Roman"/>
                <a:ea typeface="Calibri"/>
                <a:cs typeface="Times New Roman"/>
              </a:rPr>
              <a:t> </a:t>
            </a:r>
            <a:endParaRPr lang="en-US" sz="1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tabLst>
                <a:tab pos="214630" algn="l"/>
                <a:tab pos="2971800" algn="ctr"/>
              </a:tabLst>
            </a:pPr>
            <a:r>
              <a:rPr lang="en-US" sz="1600" b="1" dirty="0" smtClean="0">
                <a:latin typeface="Times New Roman"/>
                <a:ea typeface="Calibri"/>
                <a:cs typeface="Times New Roman"/>
              </a:rPr>
              <a:t>Message?</a:t>
            </a:r>
            <a:endParaRPr lang="en-US" sz="1600" dirty="0" smtClean="0">
              <a:ea typeface="Calibri"/>
              <a:cs typeface="Times New Roman"/>
            </a:endParaRPr>
          </a:p>
          <a:p>
            <a:pPr marL="342900" indent="-342900">
              <a:spcBef>
                <a:spcPct val="20000"/>
              </a:spcBef>
            </a:pPr>
            <a:endParaRPr lang="en-US" sz="3200" b="1" dirty="0">
              <a:latin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03200" y="228600"/>
            <a:ext cx="11785600" cy="9906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How did the Harlem Renaissance influence American Life?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04800" y="1371600"/>
            <a:ext cx="11582400" cy="5105400"/>
          </a:xfrm>
          <a:prstGeom prst="rect">
            <a:avLst/>
          </a:prstGeom>
          <a:solidFill>
            <a:schemeClr val="bg1">
              <a:alpha val="81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	</a:t>
            </a:r>
            <a:r>
              <a:rPr lang="en-US" sz="3200" b="1" dirty="0" smtClean="0">
                <a:latin typeface="Times New Roman" pitchFamily="18" charset="0"/>
                <a:sym typeface="Wingdings" pitchFamily="2" charset="2"/>
              </a:rPr>
              <a:t>Langston Hughes:</a:t>
            </a:r>
          </a:p>
          <a:p>
            <a:r>
              <a:rPr lang="en-US" sz="2400" dirty="0" smtClean="0"/>
              <a:t>What happens to a dream deferred?</a:t>
            </a:r>
          </a:p>
          <a:p>
            <a:r>
              <a:rPr lang="en-US" sz="2400" dirty="0" smtClean="0"/>
              <a:t>      Does it dry up</a:t>
            </a:r>
          </a:p>
          <a:p>
            <a:r>
              <a:rPr lang="en-US" sz="2400" dirty="0" smtClean="0"/>
              <a:t>      like a raisin in the sun?</a:t>
            </a:r>
          </a:p>
          <a:p>
            <a:r>
              <a:rPr lang="en-US" sz="2400" dirty="0" smtClean="0"/>
              <a:t>      Or fester like a sore—</a:t>
            </a:r>
          </a:p>
          <a:p>
            <a:r>
              <a:rPr lang="en-US" sz="2400" dirty="0" smtClean="0"/>
              <a:t>      And then run?</a:t>
            </a:r>
          </a:p>
          <a:p>
            <a:r>
              <a:rPr lang="en-US" sz="2400" dirty="0" smtClean="0"/>
              <a:t>      Does it stink like rotten meat?</a:t>
            </a:r>
          </a:p>
          <a:p>
            <a:r>
              <a:rPr lang="en-US" sz="2400" dirty="0" smtClean="0"/>
              <a:t>      Or crust and sugar over—</a:t>
            </a:r>
          </a:p>
          <a:p>
            <a:r>
              <a:rPr lang="en-US" sz="2400" dirty="0" smtClean="0"/>
              <a:t>      like a syrupy sweet?</a:t>
            </a:r>
          </a:p>
          <a:p>
            <a:r>
              <a:rPr lang="en-US" sz="2400" dirty="0" smtClean="0"/>
              <a:t>      Maybe it just sags</a:t>
            </a:r>
          </a:p>
          <a:p>
            <a:r>
              <a:rPr lang="en-US" sz="2400" dirty="0" smtClean="0"/>
              <a:t>      like a heavy load.</a:t>
            </a:r>
          </a:p>
          <a:p>
            <a:r>
              <a:rPr lang="en-US" sz="2400" dirty="0" smtClean="0"/>
              <a:t>      </a:t>
            </a:r>
            <a:r>
              <a:rPr lang="en-US" sz="2400" i="1" dirty="0" smtClean="0"/>
              <a:t>Or does it </a:t>
            </a:r>
            <a:r>
              <a:rPr lang="en-US" sz="2400" i="1" smtClean="0"/>
              <a:t>explode?</a:t>
            </a:r>
            <a:endParaRPr lang="en-US" sz="2400" dirty="0" smtClean="0"/>
          </a:p>
          <a:p>
            <a:r>
              <a:rPr lang="en-US" sz="2400" b="1" i="1" dirty="0" smtClean="0"/>
              <a:t>Message?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</a:pPr>
            <a:endParaRPr lang="en-US" sz="3200" b="1" dirty="0">
              <a:latin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000"/>
              <a:t>Not a Quiz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1"/>
            <a:ext cx="10972800" cy="4830763"/>
          </a:xfr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</a:pPr>
            <a:endParaRPr lang="en-US"/>
          </a:p>
          <a:p>
            <a:pPr algn="ctr">
              <a:buFontTx/>
              <a:buNone/>
            </a:pPr>
            <a:r>
              <a:rPr lang="en-US"/>
              <a:t>1920s: Were Blacks and other minorities truly becoming more equal?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03200" y="228600"/>
            <a:ext cx="11785600" cy="9906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How did the Harlem Renaissance influence American Life?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46" y="457200"/>
            <a:ext cx="7493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6908800" y="793594"/>
            <a:ext cx="5283200" cy="5410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u="sng" dirty="0">
                <a:hlinkClick r:id="rId4" action="ppaction://hlinkfile"/>
              </a:rPr>
              <a:t>Cotton Club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Blacks could </a:t>
            </a:r>
          </a:p>
          <a:p>
            <a:pPr algn="ctr"/>
            <a:r>
              <a:rPr lang="en-US" sz="3200" dirty="0"/>
              <a:t>Entertain but…</a:t>
            </a:r>
          </a:p>
          <a:p>
            <a:pPr algn="ctr"/>
            <a:endParaRPr lang="en-US" sz="3200" dirty="0"/>
          </a:p>
          <a:p>
            <a:pPr algn="ctr"/>
            <a:r>
              <a:rPr lang="en-US" sz="3200" b="1" u="sng" dirty="0"/>
              <a:t>“Jim Crow Laws”</a:t>
            </a:r>
          </a:p>
          <a:p>
            <a:pPr algn="ctr"/>
            <a:r>
              <a:rPr lang="en-US" sz="3200" dirty="0"/>
              <a:t>Could not be </a:t>
            </a:r>
          </a:p>
          <a:p>
            <a:pPr algn="ctr"/>
            <a:r>
              <a:rPr lang="en-US" sz="3200" dirty="0"/>
              <a:t>customers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03200" y="228600"/>
            <a:ext cx="11785600" cy="9906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How did the Harlem Renaissance influence American Life?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04800" y="1371600"/>
            <a:ext cx="6400800" cy="5334000"/>
          </a:xfrm>
          <a:prstGeom prst="rect">
            <a:avLst/>
          </a:prstGeom>
          <a:solidFill>
            <a:schemeClr val="bg1">
              <a:alpha val="81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sym typeface="Wingdings" pitchFamily="2" charset="2"/>
              </a:rPr>
              <a:t>Harlem’s Decline:</a:t>
            </a:r>
          </a:p>
          <a:p>
            <a:pPr marL="342900" indent="-342900">
              <a:spcBef>
                <a:spcPct val="20000"/>
              </a:spcBef>
            </a:pPr>
            <a:endParaRPr lang="en-US" sz="1000" b="1">
              <a:latin typeface="Times New Roman" pitchFamily="18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sym typeface="Wingdings" pitchFamily="2" charset="2"/>
              </a:rPr>
              <a:t>A.) </a:t>
            </a:r>
            <a:r>
              <a:rPr lang="en-US" sz="3200" b="1" u="sng">
                <a:latin typeface="Times New Roman" pitchFamily="18" charset="0"/>
                <a:sym typeface="Wingdings" pitchFamily="2" charset="2"/>
              </a:rPr>
              <a:t>Black Nationalism 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3200" b="1" u="sng">
                <a:latin typeface="Times New Roman" pitchFamily="18" charset="0"/>
                <a:sym typeface="Wingdings" pitchFamily="2" charset="2"/>
              </a:rPr>
              <a:t>Marcus Garvey</a:t>
            </a:r>
            <a:r>
              <a:rPr lang="en-US" sz="3200" b="1">
                <a:latin typeface="Times New Roman" pitchFamily="18" charset="0"/>
                <a:sym typeface="Wingdings" pitchFamily="2" charset="2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3200" b="1">
                <a:latin typeface="Times New Roman" pitchFamily="18" charset="0"/>
                <a:sym typeface="Wingdings" pitchFamily="2" charset="2"/>
              </a:rPr>
              <a:t>Said: blacks are not equal, therefore they should move back to Africa.</a:t>
            </a:r>
          </a:p>
          <a:p>
            <a:pPr marL="342900" indent="-342900">
              <a:spcBef>
                <a:spcPct val="20000"/>
              </a:spcBef>
            </a:pPr>
            <a:endParaRPr lang="en-US" sz="1000" b="1">
              <a:latin typeface="Times New Roman" pitchFamily="18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</a:pPr>
            <a:endParaRPr lang="en-US" sz="1000" b="1">
              <a:latin typeface="Times New Roman" pitchFamily="18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</a:pPr>
            <a:endParaRPr lang="en-US" sz="1000" b="1">
              <a:latin typeface="Times New Roman" pitchFamily="18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sym typeface="Wingdings" pitchFamily="2" charset="2"/>
              </a:rPr>
              <a:t>B.)The Great Depression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2401" y="2895601"/>
            <a:ext cx="53975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6604000" y="1676400"/>
            <a:ext cx="49784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>
                <a:latin typeface="Biondi" pitchFamily="2" charset="0"/>
              </a:rPr>
              <a:t>Marcus Garvey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/>
              <a:t>In order for something to be </a:t>
            </a:r>
            <a:r>
              <a:rPr lang="en-US" b="1" dirty="0" smtClean="0"/>
              <a:t>popular, </a:t>
            </a:r>
            <a:r>
              <a:rPr lang="en-US" dirty="0" smtClean="0"/>
              <a:t>lots of people have to know about 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At the Turn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 (1900s):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Q: </a:t>
            </a:r>
            <a:r>
              <a:rPr lang="en-US" i="1" dirty="0" smtClean="0"/>
              <a:t>What are some things </a:t>
            </a:r>
            <a:r>
              <a:rPr lang="en-US" b="1" i="1" u="sng" dirty="0" smtClean="0"/>
              <a:t>preventing</a:t>
            </a:r>
            <a:r>
              <a:rPr lang="en-US" i="1" dirty="0" smtClean="0"/>
              <a:t> people from taking part in pop culture?</a:t>
            </a:r>
            <a:endParaRPr lang="en-US" i="1" dirty="0"/>
          </a:p>
          <a:p>
            <a:endParaRPr lang="en-US" dirty="0" smtClean="0"/>
          </a:p>
          <a:p>
            <a:r>
              <a:rPr lang="en-US" b="1" u="sng" dirty="0" smtClean="0"/>
              <a:t>Long work hours </a:t>
            </a:r>
            <a:r>
              <a:rPr lang="en-US" dirty="0" smtClean="0"/>
              <a:t>= don’t have time for it</a:t>
            </a:r>
          </a:p>
          <a:p>
            <a:r>
              <a:rPr lang="en-US" b="1" u="sng" dirty="0" smtClean="0"/>
              <a:t>Low pay </a:t>
            </a:r>
            <a:r>
              <a:rPr lang="en-US" dirty="0" smtClean="0"/>
              <a:t>= can’t afford to be part of it</a:t>
            </a:r>
          </a:p>
          <a:p>
            <a:r>
              <a:rPr lang="en-US" b="1" u="sng" dirty="0" smtClean="0"/>
              <a:t>Uneducated</a:t>
            </a:r>
            <a:r>
              <a:rPr lang="en-US" dirty="0" smtClean="0"/>
              <a:t> = can’t read about it, can’t learn about it</a:t>
            </a:r>
          </a:p>
          <a:p>
            <a:r>
              <a:rPr lang="en-US" b="1" u="sng" dirty="0" smtClean="0"/>
              <a:t>Lack of movement </a:t>
            </a:r>
            <a:r>
              <a:rPr lang="en-US" dirty="0" smtClean="0"/>
              <a:t>= hard to spread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825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784175"/>
            <a:ext cx="3963268" cy="5563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3670" y="3063239"/>
            <a:ext cx="3424350" cy="3440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8525" y="5570057"/>
            <a:ext cx="2702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Mass Production</a:t>
            </a:r>
            <a:endParaRPr 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27004" y="468977"/>
            <a:ext cx="4960620" cy="237093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27065" y="1027906"/>
            <a:ext cx="3777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Henry Ford’s </a:t>
            </a:r>
            <a:r>
              <a:rPr lang="en-US" sz="36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Assembly Line!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7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" y="457200"/>
            <a:ext cx="6012180" cy="571976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3200" b="1" u="sng" dirty="0" smtClean="0"/>
              <a:t>Long work hours </a:t>
            </a:r>
            <a:r>
              <a:rPr lang="en-US" sz="3200" dirty="0" smtClean="0"/>
              <a:t> = don’t have time for it</a:t>
            </a:r>
          </a:p>
          <a:p>
            <a:endParaRPr lang="en-US" sz="3200" b="1" u="sng" dirty="0"/>
          </a:p>
          <a:p>
            <a:r>
              <a:rPr lang="en-US" sz="3200" b="1" u="sng" dirty="0" smtClean="0"/>
              <a:t>Low pay </a:t>
            </a:r>
            <a:r>
              <a:rPr lang="en-US" sz="3200" dirty="0" smtClean="0"/>
              <a:t>= can’t afford to be part of it</a:t>
            </a:r>
          </a:p>
          <a:p>
            <a:endParaRPr lang="en-US" sz="3200" b="1" u="sng" dirty="0"/>
          </a:p>
          <a:p>
            <a:r>
              <a:rPr lang="en-US" sz="3200" b="1" u="sng" dirty="0" smtClean="0"/>
              <a:t>Uneducated</a:t>
            </a:r>
            <a:r>
              <a:rPr lang="en-US" sz="3200" dirty="0" smtClean="0"/>
              <a:t> = can’t read about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it, learn about it</a:t>
            </a:r>
          </a:p>
          <a:p>
            <a:endParaRPr lang="en-US" sz="3200" b="1" u="sng" dirty="0"/>
          </a:p>
          <a:p>
            <a:r>
              <a:rPr lang="en-US" sz="3200" b="1" u="sng" dirty="0" smtClean="0"/>
              <a:t>Lack of movement </a:t>
            </a:r>
            <a:r>
              <a:rPr lang="en-US" sz="3200" dirty="0" smtClean="0"/>
              <a:t>= hard to spread ideas</a:t>
            </a:r>
            <a:endParaRPr lang="en-US" sz="3200" b="1" u="sng" dirty="0"/>
          </a:p>
        </p:txBody>
      </p:sp>
      <p:sp>
        <p:nvSpPr>
          <p:cNvPr id="4" name="Oval 3"/>
          <p:cNvSpPr/>
          <p:nvPr/>
        </p:nvSpPr>
        <p:spPr>
          <a:xfrm>
            <a:off x="7315200" y="411480"/>
            <a:ext cx="441198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78140" y="681781"/>
            <a:ext cx="308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8 hour work day = more leisure time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5520690" y="890118"/>
            <a:ext cx="1463040" cy="4175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15200" y="3451859"/>
            <a:ext cx="441198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1889758"/>
            <a:ext cx="441198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15200" y="5013960"/>
            <a:ext cx="441198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978140" y="2160059"/>
            <a:ext cx="308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Paid $5/day; provided housing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978140" y="5284261"/>
            <a:ext cx="308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Hello, he invented </a:t>
            </a:r>
          </a:p>
          <a:p>
            <a:pPr algn="ctr"/>
            <a:r>
              <a:rPr lang="en-US" sz="2800" dirty="0" smtClean="0"/>
              <a:t>the car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978140" y="3493560"/>
            <a:ext cx="3086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Better Pay = kids don’t work and go to school</a:t>
            </a:r>
            <a:endParaRPr lang="en-US" sz="2800" dirty="0"/>
          </a:p>
        </p:txBody>
      </p:sp>
      <p:sp>
        <p:nvSpPr>
          <p:cNvPr id="16" name="Right Arrow 15"/>
          <p:cNvSpPr/>
          <p:nvPr/>
        </p:nvSpPr>
        <p:spPr>
          <a:xfrm>
            <a:off x="5570220" y="2366803"/>
            <a:ext cx="1463040" cy="4175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520690" y="3928904"/>
            <a:ext cx="1463040" cy="4175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452110" y="5491005"/>
            <a:ext cx="1463040" cy="4175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51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03" y="365124"/>
            <a:ext cx="8589493" cy="5304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2649" y="793974"/>
            <a:ext cx="7406640" cy="585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434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4145" y="365125"/>
            <a:ext cx="5443710" cy="62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6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0512" y="853648"/>
            <a:ext cx="7715846" cy="57870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6245" y="339774"/>
            <a:ext cx="5288280" cy="10277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530482"/>
            <a:ext cx="448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“Sunday Drive”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9648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upload.wikimedia.org/wikipedia/commons/f/fe/Marcel_Renault_19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" y="365125"/>
            <a:ext cx="9151620" cy="614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400800" y="490149"/>
            <a:ext cx="4732020" cy="2012474"/>
          </a:xfrm>
          <a:prstGeom prst="ellipse">
            <a:avLst/>
          </a:prstGeom>
          <a:solidFill>
            <a:srgbClr val="4AD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26580" y="957777"/>
            <a:ext cx="4206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96 people died in 1900 from car accidents</a:t>
            </a:r>
            <a:endParaRPr lang="en-US" sz="3200" dirty="0"/>
          </a:p>
        </p:txBody>
      </p:sp>
      <p:pic>
        <p:nvPicPr>
          <p:cNvPr id="2050" name="Picture 2" descr="http://3.bp.blogspot.com/-QlWcbzy3LMQ/UO1mL79WHRI/AAAAAAAAAQE/MTAI99T4Nxs/s640/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34995"/>
            <a:ext cx="5855936" cy="47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430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4788</TotalTime>
  <Words>743</Words>
  <Application>Microsoft Office PowerPoint</Application>
  <PresentationFormat>Custom</PresentationFormat>
  <Paragraphs>173</Paragraphs>
  <Slides>28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Today’s Topic: The Beginnings of Pop Culture</vt:lpstr>
      <vt:lpstr>Slide 2</vt:lpstr>
      <vt:lpstr>In order for something to be popular, lots of people have to know about it.</vt:lpstr>
      <vt:lpstr>Slide 4</vt:lpstr>
      <vt:lpstr>Slide 5</vt:lpstr>
      <vt:lpstr>Slide 6</vt:lpstr>
      <vt:lpstr>Slide 7</vt:lpstr>
      <vt:lpstr>Slide 8</vt:lpstr>
      <vt:lpstr>Slide 9</vt:lpstr>
      <vt:lpstr>Cars influenced fashion:</vt:lpstr>
      <vt:lpstr>Pre-1900s ideal woman: “Gibson Girl” (personification of the feminine ideal of beauty)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Not a Quiz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</dc:creator>
  <cp:lastModifiedBy>Administrator</cp:lastModifiedBy>
  <cp:revision>70</cp:revision>
  <dcterms:created xsi:type="dcterms:W3CDTF">2013-09-09T02:11:43Z</dcterms:created>
  <dcterms:modified xsi:type="dcterms:W3CDTF">2014-10-27T12:44:16Z</dcterms:modified>
</cp:coreProperties>
</file>