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4" r:id="rId6"/>
    <p:sldId id="279" r:id="rId7"/>
    <p:sldId id="265" r:id="rId8"/>
    <p:sldId id="278" r:id="rId9"/>
    <p:sldId id="261" r:id="rId10"/>
    <p:sldId id="263" r:id="rId11"/>
    <p:sldId id="262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26A3"/>
    <a:srgbClr val="FCD2ED"/>
    <a:srgbClr val="F676C8"/>
    <a:srgbClr val="78F739"/>
    <a:srgbClr val="4AD3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9167F-8DB9-4A12-A80E-125C53F58368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FD61C-A7B3-4441-99E3-092861C4C5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71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8FEC-0710-4D48-990D-0E0C5D69F06D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5DC9-E1E2-4C60-9F67-E75D44A6E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922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8FEC-0710-4D48-990D-0E0C5D69F06D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5DC9-E1E2-4C60-9F67-E75D44A6E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42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8FEC-0710-4D48-990D-0E0C5D69F06D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5DC9-E1E2-4C60-9F67-E75D44A6E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7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8FEC-0710-4D48-990D-0E0C5D69F06D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5DC9-E1E2-4C60-9F67-E75D44A6E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630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8FEC-0710-4D48-990D-0E0C5D69F06D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5DC9-E1E2-4C60-9F67-E75D44A6E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702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8FEC-0710-4D48-990D-0E0C5D69F06D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5DC9-E1E2-4C60-9F67-E75D44A6E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84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8FEC-0710-4D48-990D-0E0C5D69F06D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5DC9-E1E2-4C60-9F67-E75D44A6E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91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8FEC-0710-4D48-990D-0E0C5D69F06D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5DC9-E1E2-4C60-9F67-E75D44A6E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579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8FEC-0710-4D48-990D-0E0C5D69F06D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5DC9-E1E2-4C60-9F67-E75D44A6E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074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8FEC-0710-4D48-990D-0E0C5D69F06D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5DC9-E1E2-4C60-9F67-E75D44A6E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611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8FEC-0710-4D48-990D-0E0C5D69F06D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5DC9-E1E2-4C60-9F67-E75D44A6E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637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F8FEC-0710-4D48-990D-0E0C5D69F06D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25DC9-E1E2-4C60-9F67-E75D44A6E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667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/>
              <a:t>Today’s Topic: The Beginnings of Pop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Turn of the “Modern Century”</a:t>
            </a:r>
          </a:p>
          <a:p>
            <a:pPr marL="0" indent="0" algn="ctr">
              <a:buNone/>
            </a:pPr>
            <a:r>
              <a:rPr lang="en-US" dirty="0" smtClean="0"/>
              <a:t>1900s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1.) When &amp; How did we become a nation consumed by Popular Culture?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2.) Who is the Father of </a:t>
            </a:r>
            <a:r>
              <a:rPr lang="en-US" smtClean="0"/>
              <a:t>Pop Culture?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80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" y="457200"/>
            <a:ext cx="6012180" cy="571976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3200" b="1" u="sng" dirty="0" smtClean="0"/>
              <a:t>Long work hours </a:t>
            </a:r>
            <a:r>
              <a:rPr lang="en-US" sz="3200" dirty="0" smtClean="0"/>
              <a:t> = don’t have time for it</a:t>
            </a:r>
          </a:p>
          <a:p>
            <a:endParaRPr lang="en-US" sz="3200" b="1" u="sng" dirty="0"/>
          </a:p>
          <a:p>
            <a:r>
              <a:rPr lang="en-US" sz="3200" b="1" u="sng" dirty="0" smtClean="0"/>
              <a:t>Low pay </a:t>
            </a:r>
            <a:r>
              <a:rPr lang="en-US" sz="3200" dirty="0" smtClean="0"/>
              <a:t>= can’t afford to be part of it</a:t>
            </a:r>
          </a:p>
          <a:p>
            <a:endParaRPr lang="en-US" sz="3200" b="1" u="sng" dirty="0"/>
          </a:p>
          <a:p>
            <a:r>
              <a:rPr lang="en-US" sz="3200" b="1" u="sng" dirty="0" smtClean="0"/>
              <a:t>Uneducated</a:t>
            </a:r>
            <a:r>
              <a:rPr lang="en-US" sz="3200" dirty="0" smtClean="0"/>
              <a:t> = can’t read about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it, learn about it</a:t>
            </a:r>
          </a:p>
          <a:p>
            <a:endParaRPr lang="en-US" sz="3200" b="1" u="sng" dirty="0"/>
          </a:p>
          <a:p>
            <a:r>
              <a:rPr lang="en-US" sz="3200" b="1" u="sng" dirty="0" smtClean="0"/>
              <a:t>Lack of movement </a:t>
            </a:r>
            <a:r>
              <a:rPr lang="en-US" sz="3200" dirty="0" smtClean="0"/>
              <a:t>= hard to spread ideas</a:t>
            </a:r>
            <a:endParaRPr lang="en-US" sz="3200" b="1" u="sng" dirty="0"/>
          </a:p>
        </p:txBody>
      </p:sp>
      <p:sp>
        <p:nvSpPr>
          <p:cNvPr id="4" name="Oval 3"/>
          <p:cNvSpPr/>
          <p:nvPr/>
        </p:nvSpPr>
        <p:spPr>
          <a:xfrm>
            <a:off x="7315200" y="411480"/>
            <a:ext cx="4411980" cy="137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78140" y="681781"/>
            <a:ext cx="3086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8 hour work day = more leisure time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5520690" y="890118"/>
            <a:ext cx="1463040" cy="4175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15200" y="3451859"/>
            <a:ext cx="4411980" cy="137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15200" y="1889758"/>
            <a:ext cx="4411980" cy="137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15200" y="5013960"/>
            <a:ext cx="4411980" cy="137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978140" y="2160059"/>
            <a:ext cx="3086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Paid $5/day; provided housing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978140" y="5284261"/>
            <a:ext cx="3086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Hello, he invented </a:t>
            </a:r>
          </a:p>
          <a:p>
            <a:pPr algn="ctr"/>
            <a:r>
              <a:rPr lang="en-US" sz="2800" dirty="0" smtClean="0"/>
              <a:t>the car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978140" y="3493560"/>
            <a:ext cx="3086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Better Pay = kids don’t work and go to school</a:t>
            </a:r>
            <a:endParaRPr lang="en-US" sz="2800" dirty="0"/>
          </a:p>
        </p:txBody>
      </p:sp>
      <p:sp>
        <p:nvSpPr>
          <p:cNvPr id="16" name="Right Arrow 15"/>
          <p:cNvSpPr/>
          <p:nvPr/>
        </p:nvSpPr>
        <p:spPr>
          <a:xfrm>
            <a:off x="5570220" y="2366803"/>
            <a:ext cx="1463040" cy="4175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520690" y="3928904"/>
            <a:ext cx="1463040" cy="4175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452110" y="5491005"/>
            <a:ext cx="1463040" cy="4175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51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03" y="365124"/>
            <a:ext cx="8589493" cy="5304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2649" y="793974"/>
            <a:ext cx="7406640" cy="585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434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Detroit = Motor City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4887" y="1690688"/>
            <a:ext cx="9660734" cy="3961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2568" y="2774526"/>
            <a:ext cx="5446864" cy="408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090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4145" y="365125"/>
            <a:ext cx="5443710" cy="62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6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4272" y="0"/>
            <a:ext cx="6654048" cy="690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896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0512" y="853648"/>
            <a:ext cx="7715846" cy="57870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6245" y="339774"/>
            <a:ext cx="5288280" cy="10277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530482"/>
            <a:ext cx="448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“Sunday Drive”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9648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1448" y="222727"/>
            <a:ext cx="7328312" cy="663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04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6088" y="182244"/>
            <a:ext cx="9083792" cy="639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14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upload.wikimedia.org/wikipedia/commons/f/fe/Marcel_Renault_19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" y="365125"/>
            <a:ext cx="9151620" cy="614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400800" y="490149"/>
            <a:ext cx="4732020" cy="2012474"/>
          </a:xfrm>
          <a:prstGeom prst="ellipse">
            <a:avLst/>
          </a:prstGeom>
          <a:solidFill>
            <a:srgbClr val="4AD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26580" y="957777"/>
            <a:ext cx="4206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96 people died in 1900 from car accidents</a:t>
            </a:r>
            <a:endParaRPr lang="en-US" sz="3200" dirty="0"/>
          </a:p>
        </p:txBody>
      </p:sp>
      <p:pic>
        <p:nvPicPr>
          <p:cNvPr id="2050" name="Picture 2" descr="http://3.bp.blogspot.com/-QlWcbzy3LMQ/UO1mL79WHRI/AAAAAAAAAQE/MTAI99T4Nxs/s640/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34995"/>
            <a:ext cx="5855936" cy="473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430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2719705"/>
            <a:ext cx="10515600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 smtClean="0"/>
              <a:t>Cars influenced fashion: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339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69970" y="365125"/>
            <a:ext cx="5052060" cy="24460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1045" y="2491740"/>
            <a:ext cx="3876675" cy="322532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77125" y="2491740"/>
            <a:ext cx="3876675" cy="322532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20540" y="868204"/>
            <a:ext cx="3726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 order to create Popular Culture…. </a:t>
            </a:r>
            <a:r>
              <a:rPr lang="en-US" sz="3200" u="sng" dirty="0" smtClean="0"/>
              <a:t>People need:</a:t>
            </a:r>
            <a:endParaRPr lang="en-US" sz="32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741045" y="3238916"/>
            <a:ext cx="3823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cademy Engraved LET" pitchFamily="2" charset="0"/>
              </a:rPr>
              <a:t>More </a:t>
            </a:r>
            <a:r>
              <a:rPr lang="en-US" sz="3200" b="1" u="sng" dirty="0" smtClean="0">
                <a:latin typeface="Academy Engraved LET" pitchFamily="2" charset="0"/>
              </a:rPr>
              <a:t>Free-Time!</a:t>
            </a:r>
          </a:p>
          <a:p>
            <a:pPr algn="ctr"/>
            <a:r>
              <a:rPr lang="en-US" sz="3200" b="1" dirty="0" smtClean="0">
                <a:latin typeface="Academy Engraved LET" pitchFamily="2" charset="0"/>
              </a:rPr>
              <a:t>TO PARTICIPATE IN POP CULTURE</a:t>
            </a:r>
            <a:endParaRPr lang="en-US" sz="3200" dirty="0">
              <a:latin typeface="Academy Engraved LE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77125" y="3073350"/>
            <a:ext cx="38233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cademy Engraved LET" pitchFamily="2" charset="0"/>
              </a:rPr>
              <a:t>More </a:t>
            </a:r>
            <a:r>
              <a:rPr lang="en-US" sz="3200" b="1" u="sng" dirty="0" smtClean="0">
                <a:latin typeface="Academy Engraved LET" pitchFamily="2" charset="0"/>
              </a:rPr>
              <a:t>Money!</a:t>
            </a:r>
          </a:p>
          <a:p>
            <a:pPr algn="ctr"/>
            <a:r>
              <a:rPr lang="en-US" sz="3200" b="1" dirty="0" smtClean="0">
                <a:latin typeface="Academy Engraved LET" pitchFamily="2" charset="0"/>
              </a:rPr>
              <a:t>TO SPEND CONSUMING </a:t>
            </a:r>
          </a:p>
          <a:p>
            <a:pPr algn="ctr"/>
            <a:r>
              <a:rPr lang="en-US" sz="3200" b="1" dirty="0" smtClean="0">
                <a:latin typeface="Academy Engraved LET" pitchFamily="2" charset="0"/>
              </a:rPr>
              <a:t>POP CULTURE</a:t>
            </a:r>
            <a:endParaRPr lang="en-US" sz="3200" dirty="0">
              <a:latin typeface="Academy Engraved LET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2248979">
            <a:off x="3411193" y="2190007"/>
            <a:ext cx="701040" cy="7471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8683763">
            <a:off x="7931267" y="2292322"/>
            <a:ext cx="701040" cy="6581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29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Pre-1900s ideal woman: “Gibson Girl” </a:t>
            </a:r>
            <a:r>
              <a:rPr lang="en-US" sz="3000" b="1" dirty="0" smtClean="0"/>
              <a:t>(personification of the feminine ideal of beauty)</a:t>
            </a:r>
            <a:endParaRPr lang="en-US" sz="3000" b="1" dirty="0"/>
          </a:p>
        </p:txBody>
      </p:sp>
      <p:sp>
        <p:nvSpPr>
          <p:cNvPr id="6" name="Oval 5"/>
          <p:cNvSpPr/>
          <p:nvPr/>
        </p:nvSpPr>
        <p:spPr>
          <a:xfrm>
            <a:off x="4884420" y="3131759"/>
            <a:ext cx="2423160" cy="11658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43500" y="3453079"/>
            <a:ext cx="2364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Before Cars</a:t>
            </a:r>
            <a:endParaRPr lang="en-US" sz="2800" b="1" dirty="0"/>
          </a:p>
        </p:txBody>
      </p:sp>
      <p:pic>
        <p:nvPicPr>
          <p:cNvPr id="3074" name="Picture 2" descr="http://upload.wikimedia.org/wikipedia/commons/e/ef/Gibson_Girl_by_Charles_Dana_Gib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70880"/>
            <a:ext cx="3673839" cy="47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lexandrahighcrest.com/blog/wp-content/uploads/2009/09/the-Gibson-Girl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3836" y="1870880"/>
            <a:ext cx="3739964" cy="47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828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65125"/>
            <a:ext cx="5030302" cy="5576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1076" y="185897"/>
            <a:ext cx="3302724" cy="644048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40442" y="5479778"/>
            <a:ext cx="2736131" cy="114480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66260" y="5481580"/>
            <a:ext cx="2736131" cy="114480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40603" y="230188"/>
            <a:ext cx="3019427" cy="7977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8502" y="319405"/>
            <a:ext cx="2932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Hobble Skirt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89322" y="5736215"/>
            <a:ext cx="2736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Before Cars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710910" y="5724354"/>
            <a:ext cx="2736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After Cars</a:t>
            </a:r>
            <a:endParaRPr lang="en-US" sz="3600" dirty="0"/>
          </a:p>
        </p:txBody>
      </p:sp>
      <p:sp>
        <p:nvSpPr>
          <p:cNvPr id="12" name="Right Arrow 11"/>
          <p:cNvSpPr/>
          <p:nvPr/>
        </p:nvSpPr>
        <p:spPr>
          <a:xfrm>
            <a:off x="5372100" y="2308860"/>
            <a:ext cx="2706875" cy="844601"/>
          </a:xfrm>
          <a:prstGeom prst="rightArrow">
            <a:avLst/>
          </a:prstGeom>
          <a:solidFill>
            <a:srgbClr val="78F7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4437099">
            <a:off x="7194984" y="2434229"/>
            <a:ext cx="3019427" cy="3438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69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65125"/>
            <a:ext cx="4027854" cy="6364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8237" y="365125"/>
            <a:ext cx="4755563" cy="5825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2478" y="4905354"/>
            <a:ext cx="2771518" cy="182395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866054" y="1440180"/>
            <a:ext cx="2014806" cy="914400"/>
          </a:xfrm>
          <a:prstGeom prst="rightArrow">
            <a:avLst/>
          </a:prstGeom>
          <a:solidFill>
            <a:srgbClr val="78F7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43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690" y="319406"/>
            <a:ext cx="8008620" cy="113676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/>
              <a:t>Late 1800s America: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9213" y="1653459"/>
            <a:ext cx="8483507" cy="509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482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/>
              <a:t>In order for something to be </a:t>
            </a:r>
            <a:r>
              <a:rPr lang="en-US" b="1" dirty="0" smtClean="0"/>
              <a:t>popular, </a:t>
            </a:r>
            <a:r>
              <a:rPr lang="en-US" dirty="0" smtClean="0"/>
              <a:t>lots of people have to know about it.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At the Turn of the 20</a:t>
            </a:r>
            <a:r>
              <a:rPr lang="en-US" baseline="30000" dirty="0" smtClean="0"/>
              <a:t>th</a:t>
            </a:r>
            <a:r>
              <a:rPr lang="en-US" dirty="0" smtClean="0"/>
              <a:t> Century (1900s):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Q: </a:t>
            </a:r>
            <a:r>
              <a:rPr lang="en-US" i="1" dirty="0" smtClean="0"/>
              <a:t>What are some things </a:t>
            </a:r>
            <a:r>
              <a:rPr lang="en-US" b="1" i="1" u="sng" dirty="0" smtClean="0"/>
              <a:t>preventing</a:t>
            </a:r>
            <a:r>
              <a:rPr lang="en-US" i="1" dirty="0" smtClean="0"/>
              <a:t> people from taking part in pop culture?</a:t>
            </a:r>
            <a:endParaRPr lang="en-US" i="1" dirty="0"/>
          </a:p>
          <a:p>
            <a:endParaRPr lang="en-US" dirty="0" smtClean="0"/>
          </a:p>
          <a:p>
            <a:r>
              <a:rPr lang="en-US" b="1" u="sng" dirty="0" smtClean="0"/>
              <a:t>Long work hours </a:t>
            </a:r>
            <a:r>
              <a:rPr lang="en-US" dirty="0" smtClean="0"/>
              <a:t>= don’t have time for it</a:t>
            </a:r>
          </a:p>
          <a:p>
            <a:r>
              <a:rPr lang="en-US" b="1" u="sng" dirty="0" smtClean="0"/>
              <a:t>Low pay </a:t>
            </a:r>
            <a:r>
              <a:rPr lang="en-US" dirty="0" smtClean="0"/>
              <a:t>= can’t afford to be part of it</a:t>
            </a:r>
          </a:p>
          <a:p>
            <a:r>
              <a:rPr lang="en-US" b="1" u="sng" dirty="0" smtClean="0"/>
              <a:t>Uneducated</a:t>
            </a:r>
            <a:r>
              <a:rPr lang="en-US" dirty="0" smtClean="0"/>
              <a:t> = can’t read about it, can’t learn about it</a:t>
            </a:r>
          </a:p>
          <a:p>
            <a:r>
              <a:rPr lang="en-US" b="1" u="sng" dirty="0" smtClean="0"/>
              <a:t>Lack of movement </a:t>
            </a:r>
            <a:r>
              <a:rPr lang="en-US" dirty="0" smtClean="0"/>
              <a:t>= hard to spread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825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True or False: Henry Ford invented the car.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False!</a:t>
            </a:r>
          </a:p>
          <a:p>
            <a:r>
              <a:rPr lang="en-US" dirty="0" smtClean="0"/>
              <a:t>1672 </a:t>
            </a:r>
            <a:r>
              <a:rPr lang="en-US" dirty="0"/>
              <a:t>= </a:t>
            </a:r>
            <a:r>
              <a:rPr lang="en-US" dirty="0" smtClean="0"/>
              <a:t>Ferdinand </a:t>
            </a:r>
            <a:r>
              <a:rPr lang="en-US" dirty="0" err="1"/>
              <a:t>Verbiest</a:t>
            </a:r>
            <a:r>
              <a:rPr lang="en-US" dirty="0"/>
              <a:t> </a:t>
            </a:r>
            <a:r>
              <a:rPr lang="en-US" dirty="0" smtClean="0"/>
              <a:t>created the first steam </a:t>
            </a:r>
          </a:p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owered “vehicle”</a:t>
            </a:r>
          </a:p>
          <a:p>
            <a:pPr lvl="1"/>
            <a:r>
              <a:rPr lang="en-US" dirty="0" smtClean="0"/>
              <a:t>Designed a steam propelled trolley as a toy for the emperor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63921" y="2327319"/>
            <a:ext cx="2678286" cy="3347949"/>
          </a:xfrm>
          <a:prstGeom prst="rect">
            <a:avLst/>
          </a:prstGeom>
        </p:spPr>
      </p:pic>
      <p:pic>
        <p:nvPicPr>
          <p:cNvPr id="1026" name="Picture 2" descr="File:SteamMachineOfVerbiestIn16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6607" y="4001294"/>
            <a:ext cx="3914320" cy="280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127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  <a:solidFill>
            <a:schemeClr val="bg1"/>
          </a:solidFill>
        </p:spPr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1769 </a:t>
            </a:r>
            <a:r>
              <a:rPr lang="en-US" sz="3200" dirty="0"/>
              <a:t>= Nicolas </a:t>
            </a:r>
            <a:r>
              <a:rPr lang="en-US" sz="3200" dirty="0" err="1"/>
              <a:t>Cugnot</a:t>
            </a:r>
            <a:r>
              <a:rPr lang="en-US" sz="3200" dirty="0"/>
              <a:t> designed the </a:t>
            </a:r>
            <a:r>
              <a:rPr lang="en-US" sz="3200" dirty="0" smtClean="0"/>
              <a:t>world’s </a:t>
            </a:r>
            <a:br>
              <a:rPr lang="en-US" sz="3200" dirty="0" smtClean="0"/>
            </a:br>
            <a:r>
              <a:rPr lang="en-US" sz="3200" dirty="0" smtClean="0"/>
              <a:t>first working self-propelled vehicle</a:t>
            </a:r>
          </a:p>
          <a:p>
            <a:pPr lvl="1"/>
            <a:r>
              <a:rPr lang="en-US" sz="2800" dirty="0" smtClean="0"/>
              <a:t>Weighed 2.5 tons</a:t>
            </a:r>
          </a:p>
          <a:p>
            <a:pPr lvl="1"/>
            <a:r>
              <a:rPr lang="en-US" sz="2800" dirty="0" smtClean="0"/>
              <a:t>2 rear tires, 1 front</a:t>
            </a:r>
          </a:p>
          <a:p>
            <a:pPr lvl="1"/>
            <a:r>
              <a:rPr lang="en-US" sz="2800" dirty="0" smtClean="0"/>
              <a:t>Seated 4 passengers</a:t>
            </a:r>
          </a:p>
          <a:p>
            <a:pPr lvl="1"/>
            <a:r>
              <a:rPr lang="en-US" sz="2800" dirty="0" smtClean="0"/>
              <a:t>Speed: 2 mph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9213" y="914400"/>
            <a:ext cx="2534587" cy="2516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0318" y="3430951"/>
            <a:ext cx="6523482" cy="326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870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944" y="365125"/>
            <a:ext cx="2406978" cy="1852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5299" y="365126"/>
            <a:ext cx="2339508" cy="2303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1978" y="809409"/>
            <a:ext cx="2642179" cy="1600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1328" y="607763"/>
            <a:ext cx="2512414" cy="1817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29" y="2392869"/>
            <a:ext cx="2124753" cy="2955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72482" y="2967674"/>
            <a:ext cx="2225141" cy="26558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95242" y="2668141"/>
            <a:ext cx="1820058" cy="28232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89864" y="2668141"/>
            <a:ext cx="1963936" cy="28232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1129" y="5623560"/>
            <a:ext cx="222679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David Dunbar Buick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389864" y="5623559"/>
            <a:ext cx="2226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Karl Benz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39670" y="5623559"/>
            <a:ext cx="222679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Walter Chrysler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01316" y="5731845"/>
            <a:ext cx="222679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Ransom E. Olds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5068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July 30, 1863 -- April 7, 1947</a:t>
            </a:r>
          </a:p>
          <a:p>
            <a:r>
              <a:rPr lang="en-US" dirty="0" smtClean="0"/>
              <a:t>Did not invent automobile, but developed the first automobile that Americans could afford</a:t>
            </a:r>
          </a:p>
          <a:p>
            <a:r>
              <a:rPr lang="en-US" dirty="0" smtClean="0"/>
              <a:t>Helped to develop the assembly line technique of mass production</a:t>
            </a:r>
          </a:p>
          <a:p>
            <a:r>
              <a:rPr lang="en-US" dirty="0" smtClean="0"/>
              <a:t>In 1914, sales passed 250,000. By 1916, sales reached 472,000. </a:t>
            </a:r>
          </a:p>
          <a:p>
            <a:r>
              <a:rPr lang="en-US" dirty="0" smtClean="0"/>
              <a:t>By 1918, half of all cars in America were Model T's. 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Henry Ford: The Father of Pop Culture</a:t>
            </a:r>
            <a:endParaRPr lang="en-US" dirty="0"/>
          </a:p>
        </p:txBody>
      </p:sp>
      <p:pic>
        <p:nvPicPr>
          <p:cNvPr id="2052" name="Picture 4" descr="http://upload.wikimedia.org/wikipedia/commons/a/a9/Henry_Ford_1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9775" y="4264024"/>
            <a:ext cx="2051685" cy="243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553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784175"/>
            <a:ext cx="3963268" cy="5563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3670" y="3063239"/>
            <a:ext cx="3424350" cy="34409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8525" y="5570057"/>
            <a:ext cx="2702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Mass Production</a:t>
            </a:r>
            <a:endParaRPr lang="en-US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27004" y="468977"/>
            <a:ext cx="4960620" cy="237093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27065" y="1027906"/>
            <a:ext cx="3777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Henry Ford’s </a:t>
            </a:r>
            <a:r>
              <a:rPr lang="en-US" sz="3600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Assembly Line!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71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393</Words>
  <Application>Microsoft Office PowerPoint</Application>
  <PresentationFormat>Custom</PresentationFormat>
  <Paragraphs>68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Today’s Topic: The Beginnings of Pop Culture</vt:lpstr>
      <vt:lpstr>Slide 2</vt:lpstr>
      <vt:lpstr>Late 1800s America:</vt:lpstr>
      <vt:lpstr>In order for something to be popular, lots of people have to know about it.</vt:lpstr>
      <vt:lpstr>True or False: Henry Ford invented the car.</vt:lpstr>
      <vt:lpstr>Slide 6</vt:lpstr>
      <vt:lpstr>Slide 7</vt:lpstr>
      <vt:lpstr>Henry Ford: The Father of Pop Culture</vt:lpstr>
      <vt:lpstr>Slide 9</vt:lpstr>
      <vt:lpstr>Slide 10</vt:lpstr>
      <vt:lpstr>Slide 11</vt:lpstr>
      <vt:lpstr>Detroit = Motor City</vt:lpstr>
      <vt:lpstr>Slide 13</vt:lpstr>
      <vt:lpstr>Slide 14</vt:lpstr>
      <vt:lpstr>Slide 15</vt:lpstr>
      <vt:lpstr>Slide 16</vt:lpstr>
      <vt:lpstr>Slide 17</vt:lpstr>
      <vt:lpstr>Slide 18</vt:lpstr>
      <vt:lpstr>Cars influenced fashion:</vt:lpstr>
      <vt:lpstr>Pre-1900s ideal woman: “Gibson Girl” (personification of the feminine ideal of beauty)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</dc:creator>
  <cp:lastModifiedBy>Administrator</cp:lastModifiedBy>
  <cp:revision>28</cp:revision>
  <dcterms:created xsi:type="dcterms:W3CDTF">2013-09-09T02:11:43Z</dcterms:created>
  <dcterms:modified xsi:type="dcterms:W3CDTF">2014-09-06T18:46:58Z</dcterms:modified>
</cp:coreProperties>
</file>