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3BAE8E-FAE9-493F-9B06-8679667A7F7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413804A8-0F8D-4BE7-8171-2CF6C0076B8A}">
      <dgm:prSet phldrT="[Text]"/>
      <dgm:spPr/>
      <dgm:t>
        <a:bodyPr/>
        <a:lstStyle/>
        <a:p>
          <a:pPr algn="l"/>
          <a:r>
            <a:rPr lang="en-US" dirty="0" smtClean="0"/>
            <a:t>-Power to coin money</a:t>
          </a:r>
        </a:p>
        <a:p>
          <a:pPr algn="l"/>
          <a:r>
            <a:rPr lang="en-US" dirty="0" smtClean="0"/>
            <a:t>-Regulate interstate and </a:t>
          </a:r>
          <a:r>
            <a:rPr lang="en-US" dirty="0" smtClean="0"/>
            <a:t>foreign </a:t>
          </a:r>
          <a:r>
            <a:rPr lang="en-US" dirty="0" smtClean="0"/>
            <a:t>trade</a:t>
          </a:r>
        </a:p>
        <a:p>
          <a:pPr algn="l"/>
          <a:r>
            <a:rPr lang="en-US" dirty="0" smtClean="0"/>
            <a:t>-Maintain the armed forces/navy</a:t>
          </a:r>
        </a:p>
        <a:p>
          <a:pPr algn="l"/>
          <a:r>
            <a:rPr lang="en-US" dirty="0" smtClean="0"/>
            <a:t>-Federal courts</a:t>
          </a:r>
        </a:p>
        <a:p>
          <a:pPr algn="l"/>
          <a:r>
            <a:rPr lang="en-US" dirty="0" smtClean="0"/>
            <a:t>-Post office</a:t>
          </a:r>
        </a:p>
        <a:p>
          <a:pPr algn="l"/>
          <a:r>
            <a:rPr lang="en-US" dirty="0" smtClean="0"/>
            <a:t>-Declare war</a:t>
          </a:r>
        </a:p>
        <a:p>
          <a:pPr algn="l"/>
          <a:r>
            <a:rPr lang="en-US" dirty="0" smtClean="0"/>
            <a:t>-elastic clause</a:t>
          </a:r>
          <a:endParaRPr lang="en-US" dirty="0"/>
        </a:p>
      </dgm:t>
    </dgm:pt>
    <dgm:pt modelId="{6793609A-B7B4-4E29-84FD-0F46ADE7C64B}" type="parTrans" cxnId="{A5755793-9D46-4E30-A910-F2C7976C1A23}">
      <dgm:prSet/>
      <dgm:spPr/>
      <dgm:t>
        <a:bodyPr/>
        <a:lstStyle/>
        <a:p>
          <a:endParaRPr lang="en-US"/>
        </a:p>
      </dgm:t>
    </dgm:pt>
    <dgm:pt modelId="{7034C0CD-B0BD-422C-9A97-4546493EAF01}" type="sibTrans" cxnId="{A5755793-9D46-4E30-A910-F2C7976C1A23}">
      <dgm:prSet/>
      <dgm:spPr/>
      <dgm:t>
        <a:bodyPr/>
        <a:lstStyle/>
        <a:p>
          <a:endParaRPr lang="en-US"/>
        </a:p>
      </dgm:t>
    </dgm:pt>
    <dgm:pt modelId="{CBE9A253-EB07-4C5F-B992-6F00CFAF8C1C}">
      <dgm:prSet phldrT="[Text]"/>
      <dgm:spPr/>
      <dgm:t>
        <a:bodyPr/>
        <a:lstStyle/>
        <a:p>
          <a:pPr algn="r"/>
          <a:r>
            <a:rPr lang="en-US" dirty="0" smtClean="0"/>
            <a:t>-</a:t>
          </a:r>
          <a:r>
            <a:rPr lang="en-US" dirty="0" err="1" smtClean="0"/>
            <a:t>Est</a:t>
          </a:r>
          <a:r>
            <a:rPr lang="en-US" dirty="0" smtClean="0"/>
            <a:t> schools</a:t>
          </a:r>
        </a:p>
        <a:p>
          <a:pPr algn="r"/>
          <a:r>
            <a:rPr lang="en-US" dirty="0" smtClean="0"/>
            <a:t>    -marriage and divorce laws</a:t>
          </a:r>
        </a:p>
        <a:p>
          <a:pPr algn="r"/>
          <a:r>
            <a:rPr lang="en-US" dirty="0" smtClean="0"/>
            <a:t>-regulate trade within state</a:t>
          </a:r>
        </a:p>
        <a:p>
          <a:pPr algn="r"/>
          <a:r>
            <a:rPr lang="en-US" dirty="0" smtClean="0"/>
            <a:t>10</a:t>
          </a:r>
          <a:r>
            <a:rPr lang="en-US" baseline="30000" dirty="0" smtClean="0"/>
            <a:t>th</a:t>
          </a:r>
          <a:r>
            <a:rPr lang="en-US" dirty="0" smtClean="0"/>
            <a:t> amendment</a:t>
          </a:r>
        </a:p>
        <a:p>
          <a:pPr algn="r"/>
          <a:r>
            <a:rPr lang="en-US" dirty="0" smtClean="0"/>
            <a:t>-</a:t>
          </a:r>
        </a:p>
        <a:p>
          <a:pPr algn="r"/>
          <a:r>
            <a:rPr lang="en-US" dirty="0" smtClean="0"/>
            <a:t>-</a:t>
          </a:r>
          <a:endParaRPr lang="en-US" dirty="0"/>
        </a:p>
      </dgm:t>
    </dgm:pt>
    <dgm:pt modelId="{F25133A7-1A90-4EE1-8E8F-FFD08C648F29}" type="parTrans" cxnId="{AFE01391-5460-4462-A6E5-96CD4C09B19F}">
      <dgm:prSet/>
      <dgm:spPr/>
      <dgm:t>
        <a:bodyPr/>
        <a:lstStyle/>
        <a:p>
          <a:endParaRPr lang="en-US"/>
        </a:p>
      </dgm:t>
    </dgm:pt>
    <dgm:pt modelId="{E5075504-6B60-48A7-AAC2-A8CAAEEC7872}" type="sibTrans" cxnId="{AFE01391-5460-4462-A6E5-96CD4C09B19F}">
      <dgm:prSet/>
      <dgm:spPr/>
      <dgm:t>
        <a:bodyPr/>
        <a:lstStyle/>
        <a:p>
          <a:endParaRPr lang="en-US"/>
        </a:p>
      </dgm:t>
    </dgm:pt>
    <dgm:pt modelId="{43F03052-520F-41CD-95F9-1283483EEE06}" type="pres">
      <dgm:prSet presAssocID="{6A3BAE8E-FAE9-493F-9B06-8679667A7F70}" presName="compositeShape" presStyleCnt="0">
        <dgm:presLayoutVars>
          <dgm:chMax val="7"/>
          <dgm:dir/>
          <dgm:resizeHandles val="exact"/>
        </dgm:presLayoutVars>
      </dgm:prSet>
      <dgm:spPr/>
    </dgm:pt>
    <dgm:pt modelId="{258BB2A7-F58C-4155-BF72-1652F80E3205}" type="pres">
      <dgm:prSet presAssocID="{413804A8-0F8D-4BE7-8171-2CF6C0076B8A}" presName="circ1" presStyleLbl="vennNode1" presStyleIdx="0" presStyleCnt="2" custScaleX="100563" custScaleY="121622" custLinFactNeighborX="5640" custLinFactNeighborY="0"/>
      <dgm:spPr/>
      <dgm:t>
        <a:bodyPr/>
        <a:lstStyle/>
        <a:p>
          <a:endParaRPr lang="en-US"/>
        </a:p>
      </dgm:t>
    </dgm:pt>
    <dgm:pt modelId="{54C5FDE2-2D86-47E7-93CF-91056FA0ECFD}" type="pres">
      <dgm:prSet presAssocID="{413804A8-0F8D-4BE7-8171-2CF6C0076B8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6B7D67-61C5-42B9-9A40-6A1B1A9F96EF}" type="pres">
      <dgm:prSet presAssocID="{CBE9A253-EB07-4C5F-B992-6F00CFAF8C1C}" presName="circ2" presStyleLbl="vennNode1" presStyleIdx="1" presStyleCnt="2" custScaleX="103078" custScaleY="121622" custLinFactNeighborX="-5640" custLinFactNeighborY="0"/>
      <dgm:spPr/>
      <dgm:t>
        <a:bodyPr/>
        <a:lstStyle/>
        <a:p>
          <a:endParaRPr lang="en-US"/>
        </a:p>
      </dgm:t>
    </dgm:pt>
    <dgm:pt modelId="{DCA946D1-0BCC-4994-8FBB-4BE3AD767E07}" type="pres">
      <dgm:prSet presAssocID="{CBE9A253-EB07-4C5F-B992-6F00CFAF8C1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3ACEFA-2B19-4BB8-AA19-FDE1177ECF3C}" type="presOf" srcId="{6A3BAE8E-FAE9-493F-9B06-8679667A7F70}" destId="{43F03052-520F-41CD-95F9-1283483EEE06}" srcOrd="0" destOrd="0" presId="urn:microsoft.com/office/officeart/2005/8/layout/venn1"/>
    <dgm:cxn modelId="{A5755793-9D46-4E30-A910-F2C7976C1A23}" srcId="{6A3BAE8E-FAE9-493F-9B06-8679667A7F70}" destId="{413804A8-0F8D-4BE7-8171-2CF6C0076B8A}" srcOrd="0" destOrd="0" parTransId="{6793609A-B7B4-4E29-84FD-0F46ADE7C64B}" sibTransId="{7034C0CD-B0BD-422C-9A97-4546493EAF01}"/>
    <dgm:cxn modelId="{13753E8E-19F3-456D-8026-AB3E93450563}" type="presOf" srcId="{413804A8-0F8D-4BE7-8171-2CF6C0076B8A}" destId="{54C5FDE2-2D86-47E7-93CF-91056FA0ECFD}" srcOrd="1" destOrd="0" presId="urn:microsoft.com/office/officeart/2005/8/layout/venn1"/>
    <dgm:cxn modelId="{9BFB93FF-354D-441F-A429-1FDE270F916A}" type="presOf" srcId="{413804A8-0F8D-4BE7-8171-2CF6C0076B8A}" destId="{258BB2A7-F58C-4155-BF72-1652F80E3205}" srcOrd="0" destOrd="0" presId="urn:microsoft.com/office/officeart/2005/8/layout/venn1"/>
    <dgm:cxn modelId="{5F1E40D4-96DD-41B8-83D2-E5C70A9F364A}" type="presOf" srcId="{CBE9A253-EB07-4C5F-B992-6F00CFAF8C1C}" destId="{A16B7D67-61C5-42B9-9A40-6A1B1A9F96EF}" srcOrd="0" destOrd="0" presId="urn:microsoft.com/office/officeart/2005/8/layout/venn1"/>
    <dgm:cxn modelId="{AFE01391-5460-4462-A6E5-96CD4C09B19F}" srcId="{6A3BAE8E-FAE9-493F-9B06-8679667A7F70}" destId="{CBE9A253-EB07-4C5F-B992-6F00CFAF8C1C}" srcOrd="1" destOrd="0" parTransId="{F25133A7-1A90-4EE1-8E8F-FFD08C648F29}" sibTransId="{E5075504-6B60-48A7-AAC2-A8CAAEEC7872}"/>
    <dgm:cxn modelId="{7FA1D0C9-2393-4E1B-B98C-2E0FE028380E}" type="presOf" srcId="{CBE9A253-EB07-4C5F-B992-6F00CFAF8C1C}" destId="{DCA946D1-0BCC-4994-8FBB-4BE3AD767E07}" srcOrd="1" destOrd="0" presId="urn:microsoft.com/office/officeart/2005/8/layout/venn1"/>
    <dgm:cxn modelId="{7D54E820-3BC9-4448-9E52-F3C563DEED4D}" type="presParOf" srcId="{43F03052-520F-41CD-95F9-1283483EEE06}" destId="{258BB2A7-F58C-4155-BF72-1652F80E3205}" srcOrd="0" destOrd="0" presId="urn:microsoft.com/office/officeart/2005/8/layout/venn1"/>
    <dgm:cxn modelId="{CCD27B09-7EBB-4539-A5E7-66D5715AF0FD}" type="presParOf" srcId="{43F03052-520F-41CD-95F9-1283483EEE06}" destId="{54C5FDE2-2D86-47E7-93CF-91056FA0ECFD}" srcOrd="1" destOrd="0" presId="urn:microsoft.com/office/officeart/2005/8/layout/venn1"/>
    <dgm:cxn modelId="{2E576473-6C7B-47DC-B11C-DEF3B07275C9}" type="presParOf" srcId="{43F03052-520F-41CD-95F9-1283483EEE06}" destId="{A16B7D67-61C5-42B9-9A40-6A1B1A9F96EF}" srcOrd="2" destOrd="0" presId="urn:microsoft.com/office/officeart/2005/8/layout/venn1"/>
    <dgm:cxn modelId="{AC1A2025-5BD6-44D4-AB54-D3B23CDA3CFC}" type="presParOf" srcId="{43F03052-520F-41CD-95F9-1283483EEE06}" destId="{DCA946D1-0BCC-4994-8FBB-4BE3AD767E07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8BB2A7-F58C-4155-BF72-1652F80E3205}">
      <dsp:nvSpPr>
        <dsp:cNvPr id="0" name=""/>
        <dsp:cNvSpPr/>
      </dsp:nvSpPr>
      <dsp:spPr>
        <a:xfrm>
          <a:off x="445771" y="-9"/>
          <a:ext cx="5103491" cy="61722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-Power to coin money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-Regulate interstate and </a:t>
          </a:r>
          <a:r>
            <a:rPr lang="en-US" sz="2700" kern="1200" dirty="0" smtClean="0"/>
            <a:t>foreign </a:t>
          </a:r>
          <a:r>
            <a:rPr lang="en-US" sz="2700" kern="1200" dirty="0" smtClean="0"/>
            <a:t>trade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-Maintain the armed forces/navy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-Federal courts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-Post office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-Declare war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-elastic clause</a:t>
          </a:r>
          <a:endParaRPr lang="en-US" sz="2700" kern="1200" dirty="0"/>
        </a:p>
      </dsp:txBody>
      <dsp:txXfrm>
        <a:off x="1158420" y="727827"/>
        <a:ext cx="2942553" cy="4716544"/>
      </dsp:txXfrm>
    </dsp:sp>
    <dsp:sp modelId="{A16B7D67-61C5-42B9-9A40-6A1B1A9F96EF}">
      <dsp:nvSpPr>
        <dsp:cNvPr id="0" name=""/>
        <dsp:cNvSpPr/>
      </dsp:nvSpPr>
      <dsp:spPr>
        <a:xfrm>
          <a:off x="3467102" y="-9"/>
          <a:ext cx="5231126" cy="61722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-</a:t>
          </a:r>
          <a:r>
            <a:rPr lang="en-US" sz="2700" kern="1200" dirty="0" err="1" smtClean="0"/>
            <a:t>Est</a:t>
          </a:r>
          <a:r>
            <a:rPr lang="en-US" sz="2700" kern="1200" dirty="0" smtClean="0"/>
            <a:t> schools</a:t>
          </a:r>
        </a:p>
        <a:p>
          <a:pPr lvl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    -marriage and divorce laws</a:t>
          </a:r>
        </a:p>
        <a:p>
          <a:pPr lvl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-regulate trade within state</a:t>
          </a:r>
        </a:p>
        <a:p>
          <a:pPr lvl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10</a:t>
          </a:r>
          <a:r>
            <a:rPr lang="en-US" sz="2700" kern="1200" baseline="30000" dirty="0" smtClean="0"/>
            <a:t>th</a:t>
          </a:r>
          <a:r>
            <a:rPr lang="en-US" sz="2700" kern="1200" dirty="0" smtClean="0"/>
            <a:t> amendment</a:t>
          </a:r>
        </a:p>
        <a:p>
          <a:pPr lvl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-</a:t>
          </a:r>
        </a:p>
        <a:p>
          <a:pPr lvl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-</a:t>
          </a:r>
          <a:endParaRPr lang="en-US" sz="2700" kern="1200" dirty="0"/>
        </a:p>
      </dsp:txBody>
      <dsp:txXfrm>
        <a:off x="4951611" y="727827"/>
        <a:ext cx="3016144" cy="4716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7686-3CE7-444E-9474-A18B8698828D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06CB-8E1C-4D97-B470-32ADD904F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7686-3CE7-444E-9474-A18B8698828D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06CB-8E1C-4D97-B470-32ADD904F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7686-3CE7-444E-9474-A18B8698828D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06CB-8E1C-4D97-B470-32ADD904F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7686-3CE7-444E-9474-A18B8698828D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06CB-8E1C-4D97-B470-32ADD904F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7686-3CE7-444E-9474-A18B8698828D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06CB-8E1C-4D97-B470-32ADD904F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7686-3CE7-444E-9474-A18B8698828D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06CB-8E1C-4D97-B470-32ADD904F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7686-3CE7-444E-9474-A18B8698828D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06CB-8E1C-4D97-B470-32ADD904F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7686-3CE7-444E-9474-A18B8698828D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06CB-8E1C-4D97-B470-32ADD904F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7686-3CE7-444E-9474-A18B8698828D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06CB-8E1C-4D97-B470-32ADD904F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7686-3CE7-444E-9474-A18B8698828D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06CB-8E1C-4D97-B470-32ADD904F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7686-3CE7-444E-9474-A18B8698828D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06CB-8E1C-4D97-B470-32ADD904F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27686-3CE7-444E-9474-A18B8698828D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606CB-8E1C-4D97-B470-32ADD904F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Powers of </a:t>
            </a:r>
            <a:r>
              <a:rPr lang="en-US" dirty="0" smtClean="0"/>
              <a:t>Constitution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Enumerated Concurrent Reserved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685800"/>
          <a:ext cx="91440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9000" y="1981200"/>
            <a:ext cx="1905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</a:t>
            </a:r>
            <a:r>
              <a:rPr lang="en-US" sz="2800" dirty="0" smtClean="0"/>
              <a:t>Taxes</a:t>
            </a:r>
          </a:p>
          <a:p>
            <a:pPr algn="ctr"/>
            <a:r>
              <a:rPr lang="en-US" sz="2800" dirty="0" smtClean="0"/>
              <a:t>-borrow money</a:t>
            </a:r>
          </a:p>
          <a:p>
            <a:pPr algn="ctr"/>
            <a:r>
              <a:rPr lang="en-US" sz="2800" dirty="0" smtClean="0"/>
              <a:t>-public welfare</a:t>
            </a:r>
          </a:p>
          <a:p>
            <a:pPr algn="ctr"/>
            <a:r>
              <a:rPr lang="en-US" sz="2800" dirty="0" smtClean="0"/>
              <a:t>-administer criminal justice</a:t>
            </a:r>
          </a:p>
          <a:p>
            <a:pPr algn="ctr"/>
            <a:r>
              <a:rPr lang="en-US" sz="2800" dirty="0" smtClean="0"/>
              <a:t>-build roads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8BB2A7-F58C-4155-BF72-1652F80E32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258BB2A7-F58C-4155-BF72-1652F80E32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6B7D67-61C5-42B9-9A40-6A1B1A9F96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A16B7D67-61C5-42B9-9A40-6A1B1A9F96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Popular Sovereignty</a:t>
            </a:r>
          </a:p>
          <a:p>
            <a:r>
              <a:rPr lang="en-US" b="1" u="sng" dirty="0" smtClean="0"/>
              <a:t>Federalism</a:t>
            </a:r>
          </a:p>
          <a:p>
            <a:r>
              <a:rPr lang="en-US" b="1" u="sng" dirty="0" smtClean="0"/>
              <a:t>E</a:t>
            </a:r>
            <a:r>
              <a:rPr lang="en-US" b="1" u="sng" dirty="0" smtClean="0"/>
              <a:t>xecutive Branch</a:t>
            </a:r>
          </a:p>
          <a:p>
            <a:r>
              <a:rPr lang="en-US" b="1" u="sng" dirty="0" smtClean="0"/>
              <a:t>Legislative Branch</a:t>
            </a:r>
          </a:p>
          <a:p>
            <a:r>
              <a:rPr lang="en-US" b="1" u="sng" dirty="0" smtClean="0"/>
              <a:t>Judicial Branch</a:t>
            </a:r>
          </a:p>
          <a:p>
            <a:r>
              <a:rPr lang="en-US" b="1" u="sng" dirty="0" smtClean="0"/>
              <a:t>Veto</a:t>
            </a:r>
          </a:p>
          <a:p>
            <a:r>
              <a:rPr lang="en-US" b="1" u="sng" dirty="0" smtClean="0"/>
              <a:t>Impeach</a:t>
            </a:r>
          </a:p>
          <a:p>
            <a:r>
              <a:rPr lang="en-US" b="1" u="sng" dirty="0" smtClean="0"/>
              <a:t>Amendments</a:t>
            </a:r>
          </a:p>
          <a:p>
            <a:r>
              <a:rPr lang="en-US" b="1" u="sng" dirty="0" smtClean="0"/>
              <a:t>Override </a:t>
            </a:r>
          </a:p>
          <a:p>
            <a:endParaRPr lang="en-US" b="1" u="sng" dirty="0" smtClean="0"/>
          </a:p>
          <a:p>
            <a:endParaRPr lang="en-US" b="1" u="sng" dirty="0" smtClean="0"/>
          </a:p>
          <a:p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Outlining Constitution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Article 1 – Legislative Branch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Congress – two houses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House of Reps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Senate elected by House, Impeachment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Election/meeting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Legislative proceedings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Revenue bill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Power of congress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Powers denied congress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Limit state powers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dirty="0" smtClean="0"/>
              <a:t>Article II – Executive Branch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Qualifications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Power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Duties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impeachment</a:t>
            </a:r>
          </a:p>
          <a:p>
            <a:r>
              <a:rPr lang="en-US" dirty="0" smtClean="0"/>
              <a:t>Article III – Judicial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Power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Jurisdiction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Treason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Article IV – relations of states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Recognition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Privileges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New states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Protection</a:t>
            </a:r>
          </a:p>
          <a:p>
            <a:r>
              <a:rPr lang="en-US" dirty="0" smtClean="0"/>
              <a:t>Article V- Provisions for Amendments</a:t>
            </a:r>
          </a:p>
          <a:p>
            <a:r>
              <a:rPr lang="en-US" dirty="0" smtClean="0"/>
              <a:t>Article VI – Constitution Supreme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Debt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National law supreme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Oath</a:t>
            </a:r>
          </a:p>
          <a:p>
            <a:pPr marL="514350" indent="-514350"/>
            <a:r>
              <a:rPr lang="en-US" dirty="0" smtClean="0"/>
              <a:t>Article VII – Ratification 9/13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162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Powers of Constitution </vt:lpstr>
      <vt:lpstr>Enumerated Concurrent Reserved </vt:lpstr>
      <vt:lpstr>Slide 3</vt:lpstr>
      <vt:lpstr>Outlining Constitution </vt:lpstr>
      <vt:lpstr>Slide 5</vt:lpstr>
      <vt:lpstr>Slide 6</vt:lpstr>
    </vt:vector>
  </TitlesOfParts>
  <Company>Peabody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Powers of Consitution </dc:title>
  <dc:creator>Administrator</dc:creator>
  <cp:lastModifiedBy>Administrator</cp:lastModifiedBy>
  <cp:revision>3</cp:revision>
  <dcterms:created xsi:type="dcterms:W3CDTF">2012-10-16T21:32:14Z</dcterms:created>
  <dcterms:modified xsi:type="dcterms:W3CDTF">2012-10-17T23:18:18Z</dcterms:modified>
</cp:coreProperties>
</file>