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8ABD0D-E43D-49B5-8517-F8E84D6DD6FE}" type="datetimeFigureOut">
              <a:rPr lang="en-US" smtClean="0"/>
              <a:pPr/>
              <a:t>4/4/2013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63534B-81F3-4148-BA4D-570851ED4A0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ABD0D-E43D-49B5-8517-F8E84D6DD6FE}" type="datetimeFigureOut">
              <a:rPr lang="en-US" smtClean="0"/>
              <a:pPr/>
              <a:t>4/4/2013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63534B-81F3-4148-BA4D-570851ED4A0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ABD0D-E43D-49B5-8517-F8E84D6DD6FE}" type="datetimeFigureOut">
              <a:rPr lang="en-US" smtClean="0"/>
              <a:pPr/>
              <a:t>4/4/2013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63534B-81F3-4148-BA4D-570851ED4A0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ABD0D-E43D-49B5-8517-F8E84D6DD6FE}" type="datetimeFigureOut">
              <a:rPr lang="en-US" smtClean="0"/>
              <a:pPr/>
              <a:t>4/4/2013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63534B-81F3-4148-BA4D-570851ED4A0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ABD0D-E43D-49B5-8517-F8E84D6DD6FE}" type="datetimeFigureOut">
              <a:rPr lang="en-US" smtClean="0"/>
              <a:pPr/>
              <a:t>4/4/2013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63534B-81F3-4148-BA4D-570851ED4A0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8ABD0D-E43D-49B5-8517-F8E84D6DD6FE}" type="datetimeFigureOut">
              <a:rPr lang="en-US" smtClean="0"/>
              <a:pPr/>
              <a:t>4/4/2013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63534B-81F3-4148-BA4D-570851ED4A0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8ABD0D-E43D-49B5-8517-F8E84D6DD6FE}" type="datetimeFigureOut">
              <a:rPr lang="en-US" smtClean="0"/>
              <a:pPr/>
              <a:t>4/4/2013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63534B-81F3-4148-BA4D-570851ED4A0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8ABD0D-E43D-49B5-8517-F8E84D6DD6FE}" type="datetimeFigureOut">
              <a:rPr lang="en-US" smtClean="0"/>
              <a:pPr/>
              <a:t>4/4/2013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63534B-81F3-4148-BA4D-570851ED4A0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ABD0D-E43D-49B5-8517-F8E84D6DD6FE}" type="datetimeFigureOut">
              <a:rPr lang="en-US" smtClean="0"/>
              <a:pPr/>
              <a:t>4/4/2013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63534B-81F3-4148-BA4D-570851ED4A0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ABD0D-E43D-49B5-8517-F8E84D6DD6FE}" type="datetimeFigureOut">
              <a:rPr lang="en-US" smtClean="0"/>
              <a:pPr/>
              <a:t>4/4/2013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63534B-81F3-4148-BA4D-570851ED4A0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ABD0D-E43D-49B5-8517-F8E84D6DD6FE}" type="datetimeFigureOut">
              <a:rPr lang="en-US" smtClean="0"/>
              <a:pPr/>
              <a:t>4/4/2013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63534B-81F3-4148-BA4D-570851ED4A0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ABD0D-E43D-49B5-8517-F8E84D6DD6FE}" type="datetimeFigureOut">
              <a:rPr lang="en-US" smtClean="0"/>
              <a:pPr/>
              <a:t>4/4/2013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3534B-81F3-4148-BA4D-570851ED4A0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whiskey.jpg"/>
          <p:cNvPicPr>
            <a:picLocks noGrp="1" noChangeAspect="1"/>
          </p:cNvPicPr>
          <p:nvPr>
            <p:ph sz="half" idx="1"/>
          </p:nvPr>
        </p:nvPicPr>
        <p:blipFill>
          <a:blip r:embed="rId2" cstate="print"/>
          <a:stretch>
            <a:fillRect/>
          </a:stretch>
        </p:blipFill>
        <p:spPr>
          <a:xfrm>
            <a:off x="304800" y="304800"/>
            <a:ext cx="4114800" cy="6172200"/>
          </a:xfrm>
        </p:spPr>
      </p:pic>
      <p:sp>
        <p:nvSpPr>
          <p:cNvPr id="4" name="Content Placeholder 3"/>
          <p:cNvSpPr>
            <a:spLocks noGrp="1"/>
          </p:cNvSpPr>
          <p:nvPr>
            <p:ph sz="half" idx="2"/>
          </p:nvPr>
        </p:nvSpPr>
        <p:spPr>
          <a:xfrm>
            <a:off x="4648200" y="304800"/>
            <a:ext cx="4038600" cy="5821363"/>
          </a:xfrm>
        </p:spPr>
        <p:txBody>
          <a:bodyPr/>
          <a:lstStyle/>
          <a:p>
            <a:pPr marL="514350" indent="-514350">
              <a:buAutoNum type="arabicPeriod"/>
            </a:pPr>
            <a:r>
              <a:rPr lang="en-US" dirty="0" smtClean="0"/>
              <a:t>Guy stuck in barrel, papers everywhere</a:t>
            </a:r>
          </a:p>
          <a:p>
            <a:pPr marL="514350" indent="-514350">
              <a:buAutoNum type="arabicPeriod"/>
            </a:pPr>
            <a:r>
              <a:rPr lang="en-US" dirty="0" smtClean="0"/>
              <a:t>Grant’s Scandals = Whiskey ring</a:t>
            </a:r>
          </a:p>
          <a:p>
            <a:pPr marL="514350" indent="-514350">
              <a:buAutoNum type="arabicPeriod"/>
            </a:pPr>
            <a:r>
              <a:rPr lang="en-US" dirty="0" smtClean="0"/>
              <a:t>US Grant</a:t>
            </a:r>
          </a:p>
          <a:p>
            <a:pPr marL="514350" indent="-514350">
              <a:buAutoNum type="arabicPeriod"/>
            </a:pPr>
            <a:r>
              <a:rPr lang="en-US" dirty="0" smtClean="0"/>
              <a:t>Corruption of the Republican government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recon_map.jpg"/>
          <p:cNvPicPr>
            <a:picLocks noGrp="1" noChangeAspect="1"/>
          </p:cNvPicPr>
          <p:nvPr>
            <p:ph idx="1"/>
          </p:nvPr>
        </p:nvPicPr>
        <p:blipFill>
          <a:blip r:embed="rId2" cstate="print"/>
          <a:stretch>
            <a:fillRect/>
          </a:stretch>
        </p:blipFill>
        <p:spPr>
          <a:xfrm>
            <a:off x="304800" y="228600"/>
            <a:ext cx="8534400" cy="6248400"/>
          </a:xfrm>
        </p:spPr>
      </p:pic>
      <p:sp>
        <p:nvSpPr>
          <p:cNvPr id="5" name="TextBox 4"/>
          <p:cNvSpPr txBox="1"/>
          <p:nvPr/>
        </p:nvSpPr>
        <p:spPr>
          <a:xfrm>
            <a:off x="4114800" y="1143000"/>
            <a:ext cx="2209800" cy="646331"/>
          </a:xfrm>
          <a:prstGeom prst="rect">
            <a:avLst/>
          </a:prstGeom>
          <a:solidFill>
            <a:schemeClr val="bg1"/>
          </a:solidFill>
        </p:spPr>
        <p:txBody>
          <a:bodyPr wrap="square" rtlCol="0">
            <a:spAutoFit/>
          </a:bodyPr>
          <a:lstStyle/>
          <a:p>
            <a:r>
              <a:rPr lang="en-US" dirty="0" smtClean="0"/>
              <a:t>Tennessee passes 14</a:t>
            </a:r>
            <a:r>
              <a:rPr lang="en-US" baseline="30000" dirty="0" smtClean="0"/>
              <a:t>th</a:t>
            </a:r>
            <a:r>
              <a:rPr lang="en-US" dirty="0" smtClean="0"/>
              <a:t> Amendment</a:t>
            </a:r>
            <a:endParaRPr lang="en-US" dirty="0"/>
          </a:p>
        </p:txBody>
      </p:sp>
      <p:sp>
        <p:nvSpPr>
          <p:cNvPr id="8" name="Down Arrow 7"/>
          <p:cNvSpPr/>
          <p:nvPr/>
        </p:nvSpPr>
        <p:spPr>
          <a:xfrm>
            <a:off x="5029200" y="1752600"/>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Andrew Johnson = </a:t>
            </a:r>
            <a:r>
              <a:rPr lang="en-US" dirty="0" smtClean="0"/>
              <a:t>First </a:t>
            </a:r>
            <a:r>
              <a:rPr lang="en-US" dirty="0"/>
              <a:t>president to be impeached</a:t>
            </a:r>
          </a:p>
          <a:p>
            <a:r>
              <a:rPr lang="en-US" dirty="0" smtClean="0">
                <a:solidFill>
                  <a:srgbClr val="FF0000"/>
                </a:solidFill>
              </a:rPr>
              <a:t>Ulysses S Grant =</a:t>
            </a:r>
            <a:r>
              <a:rPr lang="en-US" dirty="0" smtClean="0"/>
              <a:t>President </a:t>
            </a:r>
            <a:r>
              <a:rPr lang="en-US" dirty="0"/>
              <a:t>during the Whiskey Ring &amp; Panic of 1873</a:t>
            </a:r>
          </a:p>
          <a:p>
            <a:r>
              <a:rPr lang="en-US" dirty="0" smtClean="0">
                <a:solidFill>
                  <a:srgbClr val="FF0000"/>
                </a:solidFill>
              </a:rPr>
              <a:t>Rutherford B Hayes = </a:t>
            </a:r>
            <a:r>
              <a:rPr lang="en-US" dirty="0" smtClean="0"/>
              <a:t>Ended </a:t>
            </a:r>
            <a:r>
              <a:rPr lang="en-US" dirty="0"/>
              <a:t>Reconstruction</a:t>
            </a:r>
          </a:p>
          <a:p>
            <a:r>
              <a:rPr lang="en-US" dirty="0" smtClean="0">
                <a:solidFill>
                  <a:srgbClr val="FF0000"/>
                </a:solidFill>
              </a:rPr>
              <a:t>Samuel Tilden = </a:t>
            </a:r>
            <a:r>
              <a:rPr lang="en-US" dirty="0" smtClean="0"/>
              <a:t>Won </a:t>
            </a:r>
            <a:r>
              <a:rPr lang="en-US" dirty="0"/>
              <a:t>the popular vote in </a:t>
            </a:r>
            <a:r>
              <a:rPr lang="en-US" dirty="0" smtClean="0"/>
              <a:t>1876, </a:t>
            </a:r>
            <a:r>
              <a:rPr lang="en-US" dirty="0"/>
              <a:t>but lost Presidency</a:t>
            </a:r>
          </a:p>
          <a:p>
            <a:r>
              <a:rPr lang="en-US" dirty="0" smtClean="0">
                <a:solidFill>
                  <a:srgbClr val="FF0000"/>
                </a:solidFill>
              </a:rPr>
              <a:t>Abe Lincoln</a:t>
            </a:r>
            <a:r>
              <a:rPr lang="en-US" dirty="0" smtClean="0"/>
              <a:t> = Assassinated </a:t>
            </a:r>
            <a:r>
              <a:rPr lang="en-US" dirty="0"/>
              <a:t>five days after Civil War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Amendments</a:t>
            </a:r>
            <a:endParaRPr lang="en-US" dirty="0"/>
          </a:p>
        </p:txBody>
      </p:sp>
      <p:sp>
        <p:nvSpPr>
          <p:cNvPr id="3" name="Content Placeholder 2"/>
          <p:cNvSpPr>
            <a:spLocks noGrp="1"/>
          </p:cNvSpPr>
          <p:nvPr>
            <p:ph idx="1"/>
          </p:nvPr>
        </p:nvSpPr>
        <p:spPr/>
        <p:txBody>
          <a:bodyPr/>
          <a:lstStyle/>
          <a:p>
            <a:r>
              <a:rPr lang="en-US" dirty="0" smtClean="0">
                <a:solidFill>
                  <a:srgbClr val="FF0000"/>
                </a:solidFill>
              </a:rPr>
              <a:t>14</a:t>
            </a:r>
            <a:r>
              <a:rPr lang="en-US" baseline="30000" dirty="0" smtClean="0">
                <a:solidFill>
                  <a:srgbClr val="FF0000"/>
                </a:solidFill>
              </a:rPr>
              <a:t>th</a:t>
            </a:r>
            <a:r>
              <a:rPr lang="en-US" dirty="0" smtClean="0">
                <a:solidFill>
                  <a:srgbClr val="FF0000"/>
                </a:solidFill>
              </a:rPr>
              <a:t> = </a:t>
            </a:r>
            <a:r>
              <a:rPr lang="en-US" dirty="0" smtClean="0"/>
              <a:t>Granted </a:t>
            </a:r>
            <a:r>
              <a:rPr lang="en-US" dirty="0"/>
              <a:t>Citizenship</a:t>
            </a:r>
          </a:p>
          <a:p>
            <a:r>
              <a:rPr lang="en-US" dirty="0" smtClean="0">
                <a:solidFill>
                  <a:srgbClr val="FF0000"/>
                </a:solidFill>
              </a:rPr>
              <a:t>13</a:t>
            </a:r>
            <a:r>
              <a:rPr lang="en-US" baseline="30000" dirty="0" smtClean="0">
                <a:solidFill>
                  <a:srgbClr val="FF0000"/>
                </a:solidFill>
              </a:rPr>
              <a:t>th</a:t>
            </a:r>
            <a:r>
              <a:rPr lang="en-US" dirty="0" smtClean="0">
                <a:solidFill>
                  <a:srgbClr val="FF0000"/>
                </a:solidFill>
              </a:rPr>
              <a:t> = </a:t>
            </a:r>
            <a:r>
              <a:rPr lang="en-US" dirty="0" smtClean="0"/>
              <a:t>Ended </a:t>
            </a:r>
            <a:r>
              <a:rPr lang="en-US" dirty="0"/>
              <a:t>Slavery</a:t>
            </a:r>
          </a:p>
          <a:p>
            <a:r>
              <a:rPr lang="en-US" dirty="0" smtClean="0">
                <a:solidFill>
                  <a:srgbClr val="FF0000"/>
                </a:solidFill>
              </a:rPr>
              <a:t>15</a:t>
            </a:r>
            <a:r>
              <a:rPr lang="en-US" baseline="30000" dirty="0" smtClean="0">
                <a:solidFill>
                  <a:srgbClr val="FF0000"/>
                </a:solidFill>
              </a:rPr>
              <a:t>th</a:t>
            </a:r>
            <a:r>
              <a:rPr lang="en-US" dirty="0" smtClean="0">
                <a:solidFill>
                  <a:srgbClr val="FF0000"/>
                </a:solidFill>
              </a:rPr>
              <a:t> = </a:t>
            </a:r>
            <a:r>
              <a:rPr lang="en-US" dirty="0" smtClean="0"/>
              <a:t>Right </a:t>
            </a:r>
            <a:r>
              <a:rPr lang="en-US" dirty="0"/>
              <a:t>to vote can not be denied because of race . .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Plans</a:t>
            </a:r>
            <a:endParaRPr lang="en-US" dirty="0"/>
          </a:p>
        </p:txBody>
      </p:sp>
      <p:graphicFrame>
        <p:nvGraphicFramePr>
          <p:cNvPr id="4" name="Content Placeholder 3"/>
          <p:cNvGraphicFramePr>
            <a:graphicFrameLocks noGrp="1"/>
          </p:cNvGraphicFramePr>
          <p:nvPr>
            <p:ph idx="1"/>
          </p:nvPr>
        </p:nvGraphicFramePr>
        <p:xfrm>
          <a:off x="0" y="1219199"/>
          <a:ext cx="8915400" cy="5410201"/>
        </p:xfrm>
        <a:graphic>
          <a:graphicData uri="http://schemas.openxmlformats.org/drawingml/2006/table">
            <a:tbl>
              <a:tblPr firstRow="1" bandRow="1">
                <a:tableStyleId>{5C22544A-7EE6-4342-B048-85BDC9FD1C3A}</a:tableStyleId>
              </a:tblPr>
              <a:tblGrid>
                <a:gridCol w="1783080"/>
                <a:gridCol w="1783080"/>
                <a:gridCol w="1783080"/>
                <a:gridCol w="1783080"/>
                <a:gridCol w="1783080"/>
              </a:tblGrid>
              <a:tr h="663773">
                <a:tc>
                  <a:txBody>
                    <a:bodyPr/>
                    <a:lstStyle/>
                    <a:p>
                      <a:endParaRPr lang="en-US" dirty="0"/>
                    </a:p>
                  </a:txBody>
                  <a:tcPr/>
                </a:tc>
                <a:tc>
                  <a:txBody>
                    <a:bodyPr/>
                    <a:lstStyle/>
                    <a:p>
                      <a:r>
                        <a:rPr lang="en-US" dirty="0" smtClean="0"/>
                        <a:t>Lincoln</a:t>
                      </a:r>
                      <a:endParaRPr lang="en-US" dirty="0"/>
                    </a:p>
                  </a:txBody>
                  <a:tcPr/>
                </a:tc>
                <a:tc>
                  <a:txBody>
                    <a:bodyPr/>
                    <a:lstStyle/>
                    <a:p>
                      <a:r>
                        <a:rPr lang="en-US" dirty="0" smtClean="0"/>
                        <a:t>Wade-Davis</a:t>
                      </a:r>
                      <a:endParaRPr lang="en-US" dirty="0"/>
                    </a:p>
                  </a:txBody>
                  <a:tcPr/>
                </a:tc>
                <a:tc>
                  <a:txBody>
                    <a:bodyPr/>
                    <a:lstStyle/>
                    <a:p>
                      <a:r>
                        <a:rPr lang="en-US" dirty="0" smtClean="0"/>
                        <a:t>Johnson</a:t>
                      </a:r>
                      <a:endParaRPr lang="en-US" dirty="0"/>
                    </a:p>
                  </a:txBody>
                  <a:tcPr/>
                </a:tc>
                <a:tc>
                  <a:txBody>
                    <a:bodyPr/>
                    <a:lstStyle/>
                    <a:p>
                      <a:r>
                        <a:rPr lang="en-US" dirty="0" smtClean="0"/>
                        <a:t>Military</a:t>
                      </a:r>
                      <a:endParaRPr lang="en-US" dirty="0"/>
                    </a:p>
                  </a:txBody>
                  <a:tcPr/>
                </a:tc>
              </a:tr>
              <a:tr h="2127709">
                <a:tc>
                  <a:txBody>
                    <a:bodyPr/>
                    <a:lstStyle/>
                    <a:p>
                      <a:r>
                        <a:rPr lang="en-US" dirty="0" smtClean="0"/>
                        <a:t>Treatment of Confederates</a:t>
                      </a:r>
                      <a:endParaRPr lang="en-US" dirty="0"/>
                    </a:p>
                  </a:txBody>
                  <a:tcPr/>
                </a:tc>
                <a:tc>
                  <a:txBody>
                    <a:bodyPr/>
                    <a:lstStyle/>
                    <a:p>
                      <a:r>
                        <a:rPr lang="en-US" b="1" dirty="0" smtClean="0">
                          <a:solidFill>
                            <a:schemeClr val="tx1"/>
                          </a:solidFill>
                        </a:rPr>
                        <a:t>Amnesty and take oath</a:t>
                      </a:r>
                      <a:endParaRPr lang="en-US" b="1" dirty="0">
                        <a:solidFill>
                          <a:schemeClr val="tx1"/>
                        </a:solidFill>
                      </a:endParaRPr>
                    </a:p>
                  </a:txBody>
                  <a:tcPr/>
                </a:tc>
                <a:tc>
                  <a:txBody>
                    <a:bodyPr/>
                    <a:lstStyle/>
                    <a:p>
                      <a:r>
                        <a:rPr lang="en-US" b="1" dirty="0" smtClean="0">
                          <a:solidFill>
                            <a:schemeClr val="tx1"/>
                          </a:solidFill>
                        </a:rPr>
                        <a:t>Confederate</a:t>
                      </a:r>
                      <a:r>
                        <a:rPr lang="en-US" b="1" baseline="0" dirty="0" smtClean="0">
                          <a:solidFill>
                            <a:schemeClr val="tx1"/>
                          </a:solidFill>
                        </a:rPr>
                        <a:t> officials cannot hold office</a:t>
                      </a:r>
                      <a:endParaRPr lang="en-US" b="1" dirty="0">
                        <a:solidFill>
                          <a:schemeClr val="tx1"/>
                        </a:solidFill>
                      </a:endParaRPr>
                    </a:p>
                  </a:txBody>
                  <a:tcPr/>
                </a:tc>
                <a:tc>
                  <a:txBody>
                    <a:bodyPr/>
                    <a:lstStyle/>
                    <a:p>
                      <a:r>
                        <a:rPr lang="en-US" b="1" dirty="0" smtClean="0">
                          <a:solidFill>
                            <a:schemeClr val="tx1"/>
                          </a:solidFill>
                        </a:rPr>
                        <a:t>Pardons, states</a:t>
                      </a:r>
                      <a:r>
                        <a:rPr lang="en-US" b="1" baseline="0" dirty="0" smtClean="0">
                          <a:solidFill>
                            <a:schemeClr val="tx1"/>
                          </a:solidFill>
                        </a:rPr>
                        <a:t> reject debt</a:t>
                      </a:r>
                      <a:endParaRPr lang="en-US" b="1" dirty="0">
                        <a:solidFill>
                          <a:schemeClr val="tx1"/>
                        </a:solidFill>
                      </a:endParaRPr>
                    </a:p>
                  </a:txBody>
                  <a:tcPr/>
                </a:tc>
                <a:tc>
                  <a:txBody>
                    <a:bodyPr/>
                    <a:lstStyle/>
                    <a:p>
                      <a:r>
                        <a:rPr lang="en-US" b="1" dirty="0" smtClean="0">
                          <a:solidFill>
                            <a:schemeClr val="tx1"/>
                          </a:solidFill>
                        </a:rPr>
                        <a:t>Creates military zones, confederates</a:t>
                      </a:r>
                      <a:r>
                        <a:rPr lang="en-US" b="1" baseline="0" dirty="0" smtClean="0">
                          <a:solidFill>
                            <a:schemeClr val="tx1"/>
                          </a:solidFill>
                        </a:rPr>
                        <a:t> cannot vote</a:t>
                      </a:r>
                      <a:endParaRPr lang="en-US" b="1" dirty="0">
                        <a:solidFill>
                          <a:schemeClr val="tx1"/>
                        </a:solidFill>
                      </a:endParaRPr>
                    </a:p>
                  </a:txBody>
                  <a:tcPr/>
                </a:tc>
              </a:tr>
              <a:tr h="2618719">
                <a:tc>
                  <a:txBody>
                    <a:bodyPr/>
                    <a:lstStyle/>
                    <a:p>
                      <a:r>
                        <a:rPr lang="en-US" dirty="0" smtClean="0"/>
                        <a:t>Treatment</a:t>
                      </a:r>
                      <a:r>
                        <a:rPr lang="en-US" baseline="0" dirty="0" smtClean="0"/>
                        <a:t> of Blacks</a:t>
                      </a:r>
                      <a:endParaRPr lang="en-US" dirty="0"/>
                    </a:p>
                  </a:txBody>
                  <a:tcPr/>
                </a:tc>
                <a:tc>
                  <a:txBody>
                    <a:bodyPr/>
                    <a:lstStyle/>
                    <a:p>
                      <a:r>
                        <a:rPr lang="en-US" b="1" dirty="0" smtClean="0">
                          <a:solidFill>
                            <a:schemeClr val="tx1"/>
                          </a:solidFill>
                        </a:rPr>
                        <a:t>Only soldiers</a:t>
                      </a:r>
                      <a:r>
                        <a:rPr lang="en-US" b="1" baseline="0" dirty="0" smtClean="0">
                          <a:solidFill>
                            <a:schemeClr val="tx1"/>
                          </a:solidFill>
                        </a:rPr>
                        <a:t> and educated blacks can vote, not citizens</a:t>
                      </a:r>
                      <a:endParaRPr lang="en-US" b="1" dirty="0">
                        <a:solidFill>
                          <a:schemeClr val="tx1"/>
                        </a:solidFill>
                      </a:endParaRPr>
                    </a:p>
                  </a:txBody>
                  <a:tcPr/>
                </a:tc>
                <a:tc>
                  <a:txBody>
                    <a:bodyPr/>
                    <a:lstStyle/>
                    <a:p>
                      <a:r>
                        <a:rPr lang="en-US" b="1" dirty="0" smtClean="0">
                          <a:solidFill>
                            <a:schemeClr val="tx1"/>
                          </a:solidFill>
                        </a:rPr>
                        <a:t>States had to outlaw slavery</a:t>
                      </a:r>
                      <a:endParaRPr lang="en-US" b="1" dirty="0">
                        <a:solidFill>
                          <a:schemeClr val="tx1"/>
                        </a:solidFill>
                      </a:endParaRPr>
                    </a:p>
                  </a:txBody>
                  <a:tcPr/>
                </a:tc>
                <a:tc>
                  <a:txBody>
                    <a:bodyPr/>
                    <a:lstStyle/>
                    <a:p>
                      <a:r>
                        <a:rPr lang="en-US" b="1" dirty="0" smtClean="0">
                          <a:solidFill>
                            <a:schemeClr val="tx1"/>
                          </a:solidFill>
                        </a:rPr>
                        <a:t>Didn’t stop black codes</a:t>
                      </a:r>
                      <a:endParaRPr lang="en-US" b="1" dirty="0">
                        <a:solidFill>
                          <a:schemeClr val="tx1"/>
                        </a:solidFill>
                      </a:endParaRPr>
                    </a:p>
                  </a:txBody>
                  <a:tcPr/>
                </a:tc>
                <a:tc>
                  <a:txBody>
                    <a:bodyPr/>
                    <a:lstStyle/>
                    <a:p>
                      <a:r>
                        <a:rPr lang="en-US" b="1" dirty="0" smtClean="0">
                          <a:solidFill>
                            <a:schemeClr val="tx1"/>
                          </a:solidFill>
                        </a:rPr>
                        <a:t>Passed 14</a:t>
                      </a:r>
                      <a:r>
                        <a:rPr lang="en-US" b="1" baseline="30000" dirty="0" smtClean="0">
                          <a:solidFill>
                            <a:schemeClr val="tx1"/>
                          </a:solidFill>
                        </a:rPr>
                        <a:t>th</a:t>
                      </a:r>
                      <a:r>
                        <a:rPr lang="en-US" b="1" dirty="0" smtClean="0">
                          <a:solidFill>
                            <a:schemeClr val="tx1"/>
                          </a:solidFill>
                        </a:rPr>
                        <a:t> and 15</a:t>
                      </a:r>
                      <a:r>
                        <a:rPr lang="en-US" b="1" baseline="30000" dirty="0" smtClean="0">
                          <a:solidFill>
                            <a:schemeClr val="tx1"/>
                          </a:solidFill>
                        </a:rPr>
                        <a:t>th</a:t>
                      </a:r>
                      <a:r>
                        <a:rPr lang="en-US" b="1" baseline="0" dirty="0" smtClean="0">
                          <a:solidFill>
                            <a:schemeClr val="tx1"/>
                          </a:solidFill>
                        </a:rPr>
                        <a:t> amendment </a:t>
                      </a:r>
                      <a:endParaRPr lang="en-US" b="1" dirty="0">
                        <a:solidFill>
                          <a:schemeClr val="tx1"/>
                        </a:solidFill>
                      </a:endParaRPr>
                    </a:p>
                  </a:txBody>
                  <a:tcPr/>
                </a:tc>
              </a:tr>
            </a:tbl>
          </a:graphicData>
        </a:graphic>
      </p:graphicFrame>
      <p:sp>
        <p:nvSpPr>
          <p:cNvPr id="5" name="Oval 4"/>
          <p:cNvSpPr/>
          <p:nvPr/>
        </p:nvSpPr>
        <p:spPr>
          <a:xfrm>
            <a:off x="7086600" y="609600"/>
            <a:ext cx="1752600" cy="6019800"/>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Impeachment</a:t>
            </a:r>
            <a:endParaRPr lang="en-US" dirty="0"/>
          </a:p>
        </p:txBody>
      </p:sp>
      <p:sp>
        <p:nvSpPr>
          <p:cNvPr id="3" name="Content Placeholder 2"/>
          <p:cNvSpPr>
            <a:spLocks noGrp="1"/>
          </p:cNvSpPr>
          <p:nvPr>
            <p:ph idx="1"/>
          </p:nvPr>
        </p:nvSpPr>
        <p:spPr/>
        <p:txBody>
          <a:bodyPr/>
          <a:lstStyle/>
          <a:p>
            <a:r>
              <a:rPr lang="en-US" dirty="0" smtClean="0"/>
              <a:t>AJ tries to fire Edwin Stanton (Secretary of War) which went against Tenure of Office Act = said that he couldn’t fire anyone without Congresses approval. AJ is impeached but not found guilty because many were afraid it would set dangerous precedent and leave country to vulnerable after the war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1876</a:t>
            </a:r>
            <a:endParaRPr lang="en-US" dirty="0"/>
          </a:p>
        </p:txBody>
      </p:sp>
      <p:sp>
        <p:nvSpPr>
          <p:cNvPr id="3" name="Content Placeholder 2"/>
          <p:cNvSpPr>
            <a:spLocks noGrp="1"/>
          </p:cNvSpPr>
          <p:nvPr>
            <p:ph idx="1"/>
          </p:nvPr>
        </p:nvSpPr>
        <p:spPr/>
        <p:txBody>
          <a:bodyPr>
            <a:normAutofit lnSpcReduction="10000"/>
          </a:bodyPr>
          <a:lstStyle/>
          <a:p>
            <a:r>
              <a:rPr lang="en-US" dirty="0" smtClean="0"/>
              <a:t>Samuel Tilden receives more popular votes then Rutherford B Hayes but neither has enough electoral votes.</a:t>
            </a:r>
          </a:p>
          <a:p>
            <a:r>
              <a:rPr lang="en-US" dirty="0" smtClean="0"/>
              <a:t>Compromise of 1877 uses a committee of 15 to pick winner. Hayes is chosen after he reportedly promises to remove troops to end Reconstruction</a:t>
            </a:r>
          </a:p>
          <a:p>
            <a:r>
              <a:rPr lang="en-US" dirty="0" smtClean="0"/>
              <a:t>April 1877 Hayes removes troops, Reconstruction is over!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Reconstruction </a:t>
            </a:r>
            <a:endParaRPr lang="en-US" dirty="0"/>
          </a:p>
        </p:txBody>
      </p:sp>
      <p:sp>
        <p:nvSpPr>
          <p:cNvPr id="5" name="Content Placeholder 4"/>
          <p:cNvSpPr>
            <a:spLocks noGrp="1"/>
          </p:cNvSpPr>
          <p:nvPr>
            <p:ph sz="half" idx="1"/>
          </p:nvPr>
        </p:nvSpPr>
        <p:spPr/>
        <p:txBody>
          <a:bodyPr>
            <a:normAutofit fontScale="92500"/>
          </a:bodyPr>
          <a:lstStyle/>
          <a:p>
            <a:pPr>
              <a:defRPr/>
            </a:pPr>
            <a:r>
              <a:rPr lang="en-US" dirty="0"/>
              <a:t>Successes</a:t>
            </a:r>
          </a:p>
          <a:p>
            <a:pPr>
              <a:defRPr/>
            </a:pPr>
            <a:r>
              <a:rPr lang="en-US" dirty="0"/>
              <a:t>Restored the Union</a:t>
            </a:r>
          </a:p>
          <a:p>
            <a:pPr>
              <a:defRPr/>
            </a:pPr>
            <a:r>
              <a:rPr lang="en-US" dirty="0"/>
              <a:t>S economy grew, new wealth created</a:t>
            </a:r>
          </a:p>
          <a:p>
            <a:pPr>
              <a:defRPr/>
            </a:pPr>
            <a:r>
              <a:rPr lang="en-US" dirty="0"/>
              <a:t>14</a:t>
            </a:r>
            <a:r>
              <a:rPr lang="en-US" baseline="30000" dirty="0"/>
              <a:t>th</a:t>
            </a:r>
            <a:r>
              <a:rPr lang="en-US" dirty="0"/>
              <a:t> &amp; 15</a:t>
            </a:r>
            <a:r>
              <a:rPr lang="en-US" baseline="30000" dirty="0"/>
              <a:t>th</a:t>
            </a:r>
            <a:r>
              <a:rPr lang="en-US" dirty="0"/>
              <a:t> Amendment</a:t>
            </a:r>
          </a:p>
          <a:p>
            <a:pPr>
              <a:defRPr/>
            </a:pPr>
            <a:r>
              <a:rPr lang="en-US" dirty="0"/>
              <a:t>Freedmen's bureau</a:t>
            </a:r>
          </a:p>
          <a:p>
            <a:pPr>
              <a:defRPr/>
            </a:pPr>
            <a:r>
              <a:rPr lang="en-US" dirty="0"/>
              <a:t>S. states adopt mandatory education</a:t>
            </a:r>
          </a:p>
          <a:p>
            <a:endParaRPr lang="en-US" dirty="0"/>
          </a:p>
        </p:txBody>
      </p:sp>
      <p:sp>
        <p:nvSpPr>
          <p:cNvPr id="6" name="Content Placeholder 5"/>
          <p:cNvSpPr>
            <a:spLocks noGrp="1"/>
          </p:cNvSpPr>
          <p:nvPr>
            <p:ph sz="half" idx="2"/>
          </p:nvPr>
        </p:nvSpPr>
        <p:spPr/>
        <p:txBody>
          <a:bodyPr>
            <a:normAutofit fontScale="92500"/>
          </a:bodyPr>
          <a:lstStyle/>
          <a:p>
            <a:pPr>
              <a:defRPr/>
            </a:pPr>
            <a:r>
              <a:rPr lang="en-US" dirty="0"/>
              <a:t>Failures</a:t>
            </a:r>
          </a:p>
          <a:p>
            <a:pPr>
              <a:defRPr/>
            </a:pPr>
            <a:r>
              <a:rPr lang="en-US" dirty="0"/>
              <a:t>White south bitter</a:t>
            </a:r>
          </a:p>
          <a:p>
            <a:pPr>
              <a:defRPr/>
            </a:pPr>
            <a:r>
              <a:rPr lang="en-US" dirty="0"/>
              <a:t>S. is slow to gain industry</a:t>
            </a:r>
          </a:p>
          <a:p>
            <a:pPr>
              <a:defRPr/>
            </a:pPr>
            <a:r>
              <a:rPr lang="en-US" dirty="0"/>
              <a:t>After troops leave terrorist groups deny AA rights</a:t>
            </a:r>
          </a:p>
          <a:p>
            <a:pPr>
              <a:defRPr/>
            </a:pPr>
            <a:r>
              <a:rPr lang="en-US" dirty="0"/>
              <a:t>Many AA &amp; whites trapped in poverty</a:t>
            </a:r>
          </a:p>
          <a:p>
            <a:pPr>
              <a:defRPr/>
            </a:pPr>
            <a:r>
              <a:rPr lang="en-US" dirty="0"/>
              <a:t>Racist attitudes continue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md--the--strong--government-835.jpg"/>
          <p:cNvPicPr>
            <a:picLocks noGrp="1" noChangeAspect="1"/>
          </p:cNvPicPr>
          <p:nvPr>
            <p:ph sz="half" idx="1"/>
          </p:nvPr>
        </p:nvPicPr>
        <p:blipFill>
          <a:blip r:embed="rId2" cstate="print"/>
          <a:stretch>
            <a:fillRect/>
          </a:stretch>
        </p:blipFill>
        <p:spPr>
          <a:xfrm>
            <a:off x="304800" y="457200"/>
            <a:ext cx="4114800" cy="6019800"/>
          </a:xfrm>
        </p:spPr>
      </p:pic>
      <p:sp>
        <p:nvSpPr>
          <p:cNvPr id="4" name="Content Placeholder 3"/>
          <p:cNvSpPr>
            <a:spLocks noGrp="1"/>
          </p:cNvSpPr>
          <p:nvPr>
            <p:ph sz="half" idx="2"/>
          </p:nvPr>
        </p:nvSpPr>
        <p:spPr>
          <a:xfrm>
            <a:off x="4495800" y="457200"/>
            <a:ext cx="4419600" cy="6019800"/>
          </a:xfrm>
        </p:spPr>
        <p:txBody>
          <a:bodyPr/>
          <a:lstStyle/>
          <a:p>
            <a:pPr marL="514350" indent="-514350">
              <a:buAutoNum type="arabicPeriod"/>
            </a:pPr>
            <a:r>
              <a:rPr lang="en-US" dirty="0" smtClean="0"/>
              <a:t>Women carrying bag, two soldiers, etc</a:t>
            </a:r>
          </a:p>
          <a:p>
            <a:pPr marL="514350" indent="-514350">
              <a:buAutoNum type="arabicPeriod"/>
            </a:pPr>
            <a:r>
              <a:rPr lang="en-US" dirty="0" smtClean="0"/>
              <a:t>Reconstruction</a:t>
            </a:r>
          </a:p>
          <a:p>
            <a:pPr marL="514350" indent="-514350">
              <a:buAutoNum type="arabicPeriod"/>
            </a:pPr>
            <a:r>
              <a:rPr lang="en-US" dirty="0" smtClean="0"/>
              <a:t>Women = south, soldiers = military reconstruction, old dude = Grant</a:t>
            </a:r>
          </a:p>
          <a:p>
            <a:pPr marL="514350" indent="-514350">
              <a:buAutoNum type="arabicPeriod"/>
            </a:pPr>
            <a:r>
              <a:rPr lang="en-US" dirty="0" smtClean="0"/>
              <a:t>Reconstruction is hurting the South, not a good thing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346</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People</vt:lpstr>
      <vt:lpstr>Amendments</vt:lpstr>
      <vt:lpstr>Reconstruction Plans</vt:lpstr>
      <vt:lpstr>Impeachment</vt:lpstr>
      <vt:lpstr>Election 1876</vt:lpstr>
      <vt:lpstr>Reconstruction </vt:lpstr>
      <vt:lpstr>Slide 9</vt:lpstr>
      <vt:lpstr>Slide 10</vt:lpstr>
    </vt:vector>
  </TitlesOfParts>
  <Company>Peabody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3</cp:revision>
  <dcterms:created xsi:type="dcterms:W3CDTF">2013-04-03T21:19:52Z</dcterms:created>
  <dcterms:modified xsi:type="dcterms:W3CDTF">2013-04-04T18:48:02Z</dcterms:modified>
</cp:coreProperties>
</file>