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51B63-2E65-4B01-935B-F19CB77F0749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BAE78-3C0E-4AA6-8138-10E1C6E4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9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BD518-A67F-472B-A025-71845CAD0B54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4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FF3-235F-437A-A9A7-046603CECD5B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8F8-9513-4B8F-A1E3-17B5DE8EA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FF3-235F-437A-A9A7-046603CECD5B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8F8-9513-4B8F-A1E3-17B5DE8EA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FF3-235F-437A-A9A7-046603CECD5B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8F8-9513-4B8F-A1E3-17B5DE8EA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FF3-235F-437A-A9A7-046603CECD5B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8F8-9513-4B8F-A1E3-17B5DE8EA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FF3-235F-437A-A9A7-046603CECD5B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8F8-9513-4B8F-A1E3-17B5DE8EA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FF3-235F-437A-A9A7-046603CECD5B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8F8-9513-4B8F-A1E3-17B5DE8EA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FF3-235F-437A-A9A7-046603CECD5B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8F8-9513-4B8F-A1E3-17B5DE8EA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FF3-235F-437A-A9A7-046603CECD5B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8F8-9513-4B8F-A1E3-17B5DE8EA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FF3-235F-437A-A9A7-046603CECD5B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8F8-9513-4B8F-A1E3-17B5DE8EA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FF3-235F-437A-A9A7-046603CECD5B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8F8-9513-4B8F-A1E3-17B5DE8EA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FF3-235F-437A-A9A7-046603CECD5B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8F8-9513-4B8F-A1E3-17B5DE8EA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88FF3-235F-437A-A9A7-046603CECD5B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3A8F8-9513-4B8F-A1E3-17B5DE8EAA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a9upokipr0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Reefer Madness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upload.wikimedia.org/wikipedia/en/e/e2/ReeferMadness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2971800" cy="4502727"/>
          </a:xfrm>
          <a:prstGeom prst="rect">
            <a:avLst/>
          </a:prstGeom>
          <a:noFill/>
        </p:spPr>
      </p:pic>
      <p:pic>
        <p:nvPicPr>
          <p:cNvPr id="1026" name="Picture 2" descr="Reefer Madness (1936) Po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57400"/>
            <a:ext cx="3048000" cy="451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1524000"/>
            <a:ext cx="8686800" cy="5105400"/>
          </a:xfrm>
          <a:prstGeom prst="rect">
            <a:avLst/>
          </a:prstGeom>
          <a:solidFill>
            <a:schemeClr val="bg1">
              <a:alpha val="81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u="sng">
                <a:latin typeface="Times New Roman" pitchFamily="18" charset="0"/>
              </a:rPr>
              <a:t>Why it was needed:</a:t>
            </a:r>
          </a:p>
          <a:p>
            <a:pPr marL="342900" indent="-342900">
              <a:spcBef>
                <a:spcPct val="20000"/>
              </a:spcBef>
            </a:pPr>
            <a:endParaRPr lang="en-US" sz="900" b="1" u="sng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b="1" u="sng">
                <a:latin typeface="Times New Roman" pitchFamily="18" charset="0"/>
              </a:rPr>
              <a:t>The rules: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i="1">
                <a:latin typeface="Times New Roman" pitchFamily="18" charset="0"/>
              </a:rPr>
              <a:t>“No picture shall be produced that will lower the moral standards of those who see it”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2400">
                <a:latin typeface="Times New Roman" pitchFamily="18" charset="0"/>
              </a:rPr>
              <a:t>Only correct standards of life shall be presented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2400">
                <a:latin typeface="Times New Roman" pitchFamily="18" charset="0"/>
              </a:rPr>
              <a:t>No ridicule of the law or law enforcement agencies (criminals cannot be shown in a sympathetic light)</a:t>
            </a:r>
          </a:p>
          <a:p>
            <a:pPr marL="342900" indent="-342900">
              <a:spcBef>
                <a:spcPct val="20000"/>
              </a:spcBef>
            </a:pPr>
            <a:endParaRPr lang="en-US" sz="90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2400">
                <a:latin typeface="Times New Roman" pitchFamily="18" charset="0"/>
              </a:rPr>
              <a:t>NO: nudity, “suggestive” dancing, ridicule of religion, no drug use, methods of crime, homosexuality, interracial marriage, STDs, or depiction of child birth, scenes of passion, excessive and lustful kissing, </a:t>
            </a:r>
            <a:r>
              <a:rPr lang="en-US" sz="2800">
                <a:latin typeface="Times New Roman" pitchFamily="18" charset="0"/>
              </a:rPr>
              <a:t>	</a:t>
            </a:r>
            <a:endParaRPr lang="en-US" sz="2800" b="1" u="sng"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11430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>
                <a:solidFill>
                  <a:schemeClr val="tx2"/>
                </a:solidFill>
                <a:latin typeface="Bell MT" pitchFamily="18" charset="0"/>
              </a:rPr>
              <a:t>Hays Code/ Hollywood Production Code</a:t>
            </a:r>
          </a:p>
        </p:txBody>
      </p:sp>
      <p:pic>
        <p:nvPicPr>
          <p:cNvPr id="7172" name="Picture 4" descr="MC90043162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676400"/>
            <a:ext cx="704850" cy="704850"/>
          </a:xfrm>
          <a:prstGeom prst="rect">
            <a:avLst/>
          </a:prstGeom>
          <a:noFill/>
        </p:spPr>
      </p:pic>
      <p:pic>
        <p:nvPicPr>
          <p:cNvPr id="7173" name="Picture 5" descr="MC900431621[1]">
            <a:hlinkClick r:id="rId4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76400"/>
            <a:ext cx="704850" cy="704850"/>
          </a:xfrm>
          <a:prstGeom prst="rect">
            <a:avLst/>
          </a:prstGeom>
          <a:noFill/>
        </p:spPr>
      </p:pic>
      <p:pic>
        <p:nvPicPr>
          <p:cNvPr id="7174" name="Picture 6" descr="MC90043162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76400"/>
            <a:ext cx="704850" cy="704850"/>
          </a:xfrm>
          <a:prstGeom prst="rect">
            <a:avLst/>
          </a:prstGeom>
          <a:noFill/>
        </p:spPr>
      </p:pic>
      <p:pic>
        <p:nvPicPr>
          <p:cNvPr id="7175" name="Picture 7" descr="MC900431621[1]">
            <a:hlinkClick r:id="rId4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676400"/>
            <a:ext cx="704850" cy="704850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209800" y="990600"/>
            <a:ext cx="4724400" cy="525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Cannot say:</a:t>
            </a:r>
          </a:p>
          <a:p>
            <a:pPr algn="ctr"/>
            <a:endParaRPr lang="en-US" sz="2800"/>
          </a:p>
          <a:p>
            <a:pPr algn="ctr"/>
            <a:r>
              <a:rPr lang="en-US" sz="2800"/>
              <a:t>*&amp;^$^@</a:t>
            </a:r>
          </a:p>
          <a:p>
            <a:pPr algn="ctr"/>
            <a:r>
              <a:rPr lang="en-US" sz="2800"/>
              <a:t>Or</a:t>
            </a:r>
          </a:p>
          <a:p>
            <a:pPr algn="ctr"/>
            <a:r>
              <a:rPr lang="en-US" sz="2800"/>
              <a:t>$%#@^*</a:t>
            </a:r>
          </a:p>
          <a:p>
            <a:pPr algn="ctr"/>
            <a:r>
              <a:rPr lang="en-US" sz="2800"/>
              <a:t>Or</a:t>
            </a:r>
          </a:p>
          <a:p>
            <a:pPr algn="ctr"/>
            <a:r>
              <a:rPr lang="en-US" sz="2800"/>
              <a:t>$#@*()&amp;^</a:t>
            </a:r>
          </a:p>
          <a:p>
            <a:pPr algn="ctr"/>
            <a:r>
              <a:rPr lang="en-US" sz="2800"/>
              <a:t>Or</a:t>
            </a:r>
          </a:p>
          <a:p>
            <a:pPr algn="ctr"/>
            <a:r>
              <a:rPr lang="en-US" sz="2800"/>
              <a:t>#%%#&amp;@@</a:t>
            </a:r>
          </a:p>
          <a:p>
            <a:pPr algn="ctr"/>
            <a:r>
              <a:rPr lang="en-US" sz="2800"/>
              <a:t>OR</a:t>
            </a:r>
          </a:p>
          <a:p>
            <a:pPr algn="ctr"/>
            <a:r>
              <a:rPr lang="en-US" sz="2800"/>
              <a:t>#@&amp;*^%#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Exploitation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/>
              <a:t>F</a:t>
            </a:r>
            <a:r>
              <a:rPr lang="en-US" dirty="0" smtClean="0"/>
              <a:t>ilms that are both low budget and of low moral/artistic merit</a:t>
            </a:r>
          </a:p>
          <a:p>
            <a:pPr lvl="1"/>
            <a:r>
              <a:rPr lang="en-US" dirty="0" smtClean="0"/>
              <a:t>Also known as “B movies”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rying to make money based on “exploiting” (taking advantage of) a current trend OR shocking subject matter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Films need something to exploit, like a big star, special effects, sex, violence, or romance</a:t>
            </a:r>
          </a:p>
          <a:p>
            <a:pPr lvl="1"/>
            <a:r>
              <a:rPr lang="en-US" dirty="0" smtClean="0"/>
              <a:t>Dramatize facts to influence audiences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1936 – Reefer Madness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/>
              <a:t>Originally financed by a church group </a:t>
            </a:r>
            <a:r>
              <a:rPr lang="en-US" dirty="0" smtClean="0"/>
              <a:t>– Called </a:t>
            </a:r>
            <a:r>
              <a:rPr lang="en-US" dirty="0"/>
              <a:t>“Tell Your Children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intended to be shown to parents as a morality tale attempting to teach them about the dangers of cannabis use</a:t>
            </a:r>
            <a:endParaRPr lang="en-US" dirty="0"/>
          </a:p>
          <a:p>
            <a:endParaRPr lang="en-US" dirty="0"/>
          </a:p>
          <a:p>
            <a:r>
              <a:rPr lang="en-US" dirty="0"/>
              <a:t>Bought by famous </a:t>
            </a:r>
            <a:r>
              <a:rPr lang="en-US" b="1" i="1" dirty="0"/>
              <a:t>Exploitation</a:t>
            </a:r>
            <a:r>
              <a:rPr lang="en-US" dirty="0"/>
              <a:t> film maker and mass marketed as “Reefer Madness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education-exploitation films common after stricter version of Hay’s Code adopted in 1934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1930-1937 = marijuana was a hot topic b/c Harry </a:t>
            </a:r>
            <a:r>
              <a:rPr lang="en-US" dirty="0" err="1"/>
              <a:t>Anslinger</a:t>
            </a:r>
            <a:r>
              <a:rPr lang="en-US" dirty="0"/>
              <a:t> (Fed Bureau of Narcotics)  started a campaign against marijuana 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000"/>
              <a:t>Anslinger’s Campaign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Radio Address: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“An entire family was murdered by a youthful addict in Florida.  When officers arrived at the home, they found the youth staggering about in a human slaughterhouse.  With an axe he had killed his father, mother, two brothers, and a sister.  He seemed to be in a daze…had no recollection of having committed multiple crimes.  The officers knew him ordinarily as a sane, rather quiet young man; now he was a pitifully crazed.  They sought the reason.  The boy said that he had been in the habit of smoking something which youthful friends called “</a:t>
            </a:r>
            <a:r>
              <a:rPr lang="en-US" sz="2800" dirty="0" err="1"/>
              <a:t>muggles</a:t>
            </a:r>
            <a:r>
              <a:rPr lang="en-US" sz="2800" dirty="0"/>
              <a:t>” a childish name for marijuana</a:t>
            </a:r>
            <a:r>
              <a:rPr lang="en-US" sz="2800" dirty="0" smtClean="0"/>
              <a:t>.”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Other 1930s Exploitation Films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Damaged Lives (1933)</a:t>
            </a:r>
          </a:p>
          <a:p>
            <a:pPr lvl="1"/>
            <a:r>
              <a:rPr lang="en-US" dirty="0" smtClean="0"/>
              <a:t>A boss insists that a young executive go with him to a party and while there he sleeps with a wealthy young woman, contracting syphilis from her, leading his girlfriend to commit suicide</a:t>
            </a:r>
          </a:p>
          <a:p>
            <a:r>
              <a:rPr lang="en-US" dirty="0"/>
              <a:t>Tomorrow’s Children (1934)</a:t>
            </a:r>
          </a:p>
          <a:p>
            <a:pPr lvl="1"/>
            <a:r>
              <a:rPr lang="en-US" dirty="0"/>
              <a:t>A young woman wishes to marry and raise a family but has been deemed “defective” by state health authorities so a court orders her to undergo sterilization to prevent “defective genes” from being passed on to any more </a:t>
            </a:r>
            <a:r>
              <a:rPr lang="en-US" dirty="0" smtClean="0"/>
              <a:t>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5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483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Bell MT</vt:lpstr>
      <vt:lpstr>Calibri</vt:lpstr>
      <vt:lpstr>Times New Roman</vt:lpstr>
      <vt:lpstr>Office Theme</vt:lpstr>
      <vt:lpstr>Reefer Madness</vt:lpstr>
      <vt:lpstr>PowerPoint Presentation</vt:lpstr>
      <vt:lpstr>Exploitation Film</vt:lpstr>
      <vt:lpstr>1936 – Reefer Madness</vt:lpstr>
      <vt:lpstr>Anslinger’s Campaign</vt:lpstr>
      <vt:lpstr>Other 1930s Exploitation Films</vt:lpstr>
    </vt:vector>
  </TitlesOfParts>
  <Company>Peabody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Reefer Madness</dc:title>
  <dc:creator>Administrator</dc:creator>
  <cp:lastModifiedBy>Lauren</cp:lastModifiedBy>
  <cp:revision>12</cp:revision>
  <dcterms:created xsi:type="dcterms:W3CDTF">2013-02-28T05:19:56Z</dcterms:created>
  <dcterms:modified xsi:type="dcterms:W3CDTF">2014-02-24T18:00:59Z</dcterms:modified>
</cp:coreProperties>
</file>