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61" r:id="rId6"/>
    <p:sldId id="262" r:id="rId7"/>
    <p:sldId id="268" r:id="rId8"/>
    <p:sldId id="259" r:id="rId9"/>
    <p:sldId id="265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084B-E4A6-4D4B-A695-441F235A4DD0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56530-8750-4B5F-A43A-BEBDC84AE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36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56BDB-7CF8-48B3-BD42-77B560B43F8E}" type="slidenum">
              <a:rPr lang="en-US"/>
              <a:pPr/>
              <a:t>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1205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FB6AD-7BAB-4CD0-BA73-C890E9ECC892}" type="slidenum">
              <a:rPr lang="en-US"/>
              <a:pPr/>
              <a:t>4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847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80359-8B88-423D-87A0-15457F24ABD6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1681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D34D5-3CD2-46EA-B425-F6FCCE133D15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5121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DAA8D-9425-4986-BECE-0B8216D0290C}" type="slidenum">
              <a:rPr lang="en-US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25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A2446-97EC-4D90-A820-7DB35ADC1078}" type="slidenum">
              <a:rPr lang="en-US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1600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DA63E-5310-4ED4-9518-EA65B963E90D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6080B-14BE-4FAC-B0DA-2C063AAC8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usic%20clips/peggy_march_-_i_will_follow_him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usic%20clips/angels_-_my_boyfriends_back.mp4" TargetMode="External"/><Relationship Id="rId5" Type="http://schemas.openxmlformats.org/officeDocument/2006/relationships/hyperlink" Target="music%20clips/lesley_gore-__you_dont_own_me__live.mp4" TargetMode="External"/><Relationship Id="rId4" Type="http://schemas.openxmlformats.org/officeDocument/2006/relationships/hyperlink" Target="music%20clips/the_shirelles_-_soldier_boy.mp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m%20clips/Little%20Richard%20-%20Tutti%20Frutti%20-%20HD%20(1956).mp4" TargetMode="External"/><Relationship Id="rId3" Type="http://schemas.openxmlformats.org/officeDocument/2006/relationships/hyperlink" Target="../../../My%20Documents/My%20Music/Berry.Johnny%20B%20Good.wav" TargetMode="External"/><Relationship Id="rId7" Type="http://schemas.openxmlformats.org/officeDocument/2006/relationships/hyperlink" Target="film%20clips/Chuck%20Berry%20-%20Johnny%20B.%20Goode%20(Live%201958)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../../../My%20Documents/My%20Music/Good%20Golly%20Ms%20Molly.Little%20Richard.wav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hyperlink" Target="film%20clips/Elvis%20Presley%20-%20Jailhouse%20Rock%20(Music%20Video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m%20clips/Chubby%20Checker%20-%20The%20Twist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m%20clips/Sha%20Na%20Na%20-%20Born%20To%20Hand%20Jive.mp4" TargetMode="External"/><Relationship Id="rId5" Type="http://schemas.openxmlformats.org/officeDocument/2006/relationships/hyperlink" Target="film%20clips/chubby%20checker%20_%20the%20fly_.mp4" TargetMode="External"/><Relationship Id="rId4" Type="http://schemas.openxmlformats.org/officeDocument/2006/relationships/hyperlink" Target="film%20clips/The%20Original%20Stroll%20-%20February%201958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m%20clips/I%20Feel%20Like%20Saying%20A%20Beatnik%20Poem%201950's%20B%20Movie%20Styl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film%20clips/Mr.%20Know%20it%20All%20-%20How%20to%20Be%20A%20Beatnik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m%20clips/preaching_against_rock_and_roll_1950s.avi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m%20clips/Untamed%20Youth%20movie%20trailer.mp4" TargetMode="External"/><Relationship Id="rId2" Type="http://schemas.openxmlformats.org/officeDocument/2006/relationships/hyperlink" Target="film%20clips/Blackboard%20Jungle%201955%20trailer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m%20clips/Juvenile%20Delinquency%20(1955).mp4" TargetMode="External"/><Relationship Id="rId4" Type="http://schemas.openxmlformats.org/officeDocument/2006/relationships/hyperlink" Target="film%20clips/(1953)%20The%20Wild%20One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usic%20clips/earth_angel_will_you_be_mine-the_penguins-1954-dootone_348.wmv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usic%20clips/the_drifters___-___stand_by_me.mp4" TargetMode="External"/><Relationship Id="rId5" Type="http://schemas.openxmlformats.org/officeDocument/2006/relationships/hyperlink" Target="music%20clips/five_satins__-_in_the_still_of_the_night.mp4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Harlow Solid Italic" pitchFamily="82" charset="0"/>
              </a:rPr>
              <a:t>Real Postwar Danger:</a:t>
            </a:r>
            <a:endParaRPr lang="en-US" dirty="0">
              <a:latin typeface="Harlow Solid Itali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Bauhaus 93" pitchFamily="82" charset="0"/>
              </a:rPr>
              <a:t>Teenagers!</a:t>
            </a:r>
            <a:endParaRPr lang="en-US" sz="9600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7772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arlow Solid Italic"/>
              </a:rPr>
              <a:t>1) How do </a:t>
            </a:r>
            <a:r>
              <a:rPr lang="en-US" sz="3600" dirty="0">
                <a:latin typeface="Harlow Solid Italic"/>
              </a:rPr>
              <a:t>teenagers act in the </a:t>
            </a:r>
            <a:r>
              <a:rPr lang="en-US" sz="3600" dirty="0" smtClean="0">
                <a:latin typeface="Harlow Solid Italic"/>
              </a:rPr>
              <a:t>1950s?</a:t>
            </a:r>
            <a:endParaRPr lang="en-US" sz="3600" dirty="0">
              <a:latin typeface="Harlow Solid Italic"/>
            </a:endParaRPr>
          </a:p>
          <a:p>
            <a:pPr algn="ctr"/>
            <a:r>
              <a:rPr lang="en-US" sz="3600" dirty="0">
                <a:latin typeface="Harlow Solid Italic"/>
              </a:rPr>
              <a:t>2) W</a:t>
            </a:r>
            <a:r>
              <a:rPr lang="en-US" sz="3600" dirty="0" smtClean="0">
                <a:latin typeface="Harlow Solid Italic"/>
              </a:rPr>
              <a:t>hy are parents afraid </a:t>
            </a:r>
            <a:r>
              <a:rPr lang="en-US" sz="3600" dirty="0">
                <a:latin typeface="Harlow Solid Italic"/>
              </a:rPr>
              <a:t>of Rock n Roll </a:t>
            </a:r>
            <a:r>
              <a:rPr lang="en-US" sz="3600" dirty="0" smtClean="0">
                <a:latin typeface="Harlow Solid Italic"/>
              </a:rPr>
              <a:t>music??</a:t>
            </a:r>
            <a:endParaRPr lang="en-US" sz="3600" dirty="0">
              <a:latin typeface="Harlow Solid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Women of Rock n Roll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Boyfriend’s Back – The Angels</a:t>
            </a:r>
          </a:p>
          <a:p>
            <a:r>
              <a:rPr lang="en-US" dirty="0" smtClean="0"/>
              <a:t>I Will Follow Him – Peggy March</a:t>
            </a:r>
          </a:p>
          <a:p>
            <a:r>
              <a:rPr lang="en-US" dirty="0" smtClean="0"/>
              <a:t>Soldier Boy – The </a:t>
            </a:r>
            <a:r>
              <a:rPr lang="en-US" dirty="0" err="1" smtClean="0"/>
              <a:t>Shirelles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You Don’t Own Me – Lesley Gore</a:t>
            </a:r>
          </a:p>
        </p:txBody>
      </p:sp>
      <p:pic>
        <p:nvPicPr>
          <p:cNvPr id="6" name="Picture 4" descr="https://encrypted-tbn0.gstatic.com/images?q=tbn:ANd9GcQUml7C_hMGTBPbdhplM8AsylRfQ7odTz5He1jPYab_y7tShP0r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09800"/>
            <a:ext cx="381000" cy="537957"/>
          </a:xfrm>
          <a:prstGeom prst="rect">
            <a:avLst/>
          </a:prstGeom>
          <a:noFill/>
        </p:spPr>
      </p:pic>
      <p:pic>
        <p:nvPicPr>
          <p:cNvPr id="7" name="Picture 4" descr="https://encrypted-tbn0.gstatic.com/images?q=tbn:ANd9GcQUml7C_hMGTBPbdhplM8AsylRfQ7odTz5He1jPYab_y7tShP0r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743200"/>
            <a:ext cx="381000" cy="537957"/>
          </a:xfrm>
          <a:prstGeom prst="rect">
            <a:avLst/>
          </a:prstGeom>
          <a:noFill/>
        </p:spPr>
      </p:pic>
      <p:pic>
        <p:nvPicPr>
          <p:cNvPr id="8" name="Picture 4" descr="https://encrypted-tbn0.gstatic.com/images?q=tbn:ANd9GcQUml7C_hMGTBPbdhplM8AsylRfQ7odTz5He1jPYab_y7tShP0r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381000" cy="537957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Uml7C_hMGTBPbdhplM8AsylRfQ7odTz5He1jPYab_y7tShP0r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381000" cy="53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455613" y="273050"/>
            <a:ext cx="8226425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Rock 'n' Roll ICONs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581400" y="4724400"/>
            <a:ext cx="205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Little Richard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096000" y="50292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entury Gothic" pitchFamily="34" charset="0"/>
              </a:rPr>
              <a:t>Elvis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19200" y="5181600"/>
            <a:ext cx="205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Chuck Berry</a:t>
            </a:r>
          </a:p>
        </p:txBody>
      </p:sp>
      <p:pic>
        <p:nvPicPr>
          <p:cNvPr id="9222" name="Picture 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28384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362200"/>
            <a:ext cx="225266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Film">
            <a:hlinkClick r:id="rId7" action="ppaction://hlinkfile"/>
          </p:cNvPr>
          <p:cNvSpPr>
            <a:spLocks noEditPoints="1" noChangeArrowheads="1"/>
          </p:cNvSpPr>
          <p:nvPr/>
        </p:nvSpPr>
        <p:spPr bwMode="auto">
          <a:xfrm>
            <a:off x="304800" y="5181600"/>
            <a:ext cx="828675" cy="129540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0 h 21600"/>
              <a:gd name="T4" fmla="*/ 828675 w 21600"/>
              <a:gd name="T5" fmla="*/ 0 h 21600"/>
              <a:gd name="T6" fmla="*/ 828675 w 21600"/>
              <a:gd name="T7" fmla="*/ 647700 h 21600"/>
              <a:gd name="T8" fmla="*/ 828675 w 21600"/>
              <a:gd name="T9" fmla="*/ 1295400 h 21600"/>
              <a:gd name="T10" fmla="*/ 414337 w 21600"/>
              <a:gd name="T11" fmla="*/ 1295400 h 21600"/>
              <a:gd name="T12" fmla="*/ 0 w 21600"/>
              <a:gd name="T13" fmla="*/ 1295400 h 21600"/>
              <a:gd name="T14" fmla="*/ 0 w 21600"/>
              <a:gd name="T15" fmla="*/ 6477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ilm">
            <a:hlinkClick r:id="rId8" action="ppaction://hlinkfile"/>
          </p:cNvPr>
          <p:cNvSpPr>
            <a:spLocks noEditPoints="1" noChangeArrowheads="1"/>
          </p:cNvSpPr>
          <p:nvPr/>
        </p:nvSpPr>
        <p:spPr bwMode="auto">
          <a:xfrm>
            <a:off x="5562600" y="5334000"/>
            <a:ext cx="828675" cy="129540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0 h 21600"/>
              <a:gd name="T4" fmla="*/ 828675 w 21600"/>
              <a:gd name="T5" fmla="*/ 0 h 21600"/>
              <a:gd name="T6" fmla="*/ 828675 w 21600"/>
              <a:gd name="T7" fmla="*/ 647700 h 21600"/>
              <a:gd name="T8" fmla="*/ 828675 w 21600"/>
              <a:gd name="T9" fmla="*/ 1295400 h 21600"/>
              <a:gd name="T10" fmla="*/ 414337 w 21600"/>
              <a:gd name="T11" fmla="*/ 1295400 h 21600"/>
              <a:gd name="T12" fmla="*/ 0 w 21600"/>
              <a:gd name="T13" fmla="*/ 1295400 h 21600"/>
              <a:gd name="T14" fmla="*/ 0 w 21600"/>
              <a:gd name="T15" fmla="*/ 6477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ilm">
            <a:hlinkClick r:id="rId9" action="ppaction://hlinkfile"/>
          </p:cNvPr>
          <p:cNvSpPr>
            <a:spLocks noEditPoints="1" noChangeArrowheads="1"/>
          </p:cNvSpPr>
          <p:nvPr/>
        </p:nvSpPr>
        <p:spPr bwMode="auto">
          <a:xfrm>
            <a:off x="8229600" y="4648200"/>
            <a:ext cx="828675" cy="1295400"/>
          </a:xfrm>
          <a:custGeom>
            <a:avLst/>
            <a:gdLst>
              <a:gd name="T0" fmla="*/ 0 w 21600"/>
              <a:gd name="T1" fmla="*/ 0 h 21600"/>
              <a:gd name="T2" fmla="*/ 414337 w 21600"/>
              <a:gd name="T3" fmla="*/ 0 h 21600"/>
              <a:gd name="T4" fmla="*/ 828675 w 21600"/>
              <a:gd name="T5" fmla="*/ 0 h 21600"/>
              <a:gd name="T6" fmla="*/ 828675 w 21600"/>
              <a:gd name="T7" fmla="*/ 647700 h 21600"/>
              <a:gd name="T8" fmla="*/ 828675 w 21600"/>
              <a:gd name="T9" fmla="*/ 1295400 h 21600"/>
              <a:gd name="T10" fmla="*/ 414337 w 21600"/>
              <a:gd name="T11" fmla="*/ 1295400 h 21600"/>
              <a:gd name="T12" fmla="*/ 0 w 21600"/>
              <a:gd name="T13" fmla="*/ 1295400 h 21600"/>
              <a:gd name="T14" fmla="*/ 0 w 21600"/>
              <a:gd name="T15" fmla="*/ 6477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7" name="Picture 17" descr="http://www.8notes.com/images/artists/elvis-presle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1676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536575" y="92075"/>
            <a:ext cx="8226425" cy="1736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Rock 'n' Roll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Music Made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Teens Out of Control!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Hurry Up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52600"/>
            <a:ext cx="6400800" cy="2286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New Dance Moves</a:t>
            </a:r>
          </a:p>
          <a:p>
            <a:pPr eaLnBrk="1" hangingPunct="1">
              <a:buFontTx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The Stroll</a:t>
            </a:r>
          </a:p>
          <a:p>
            <a:pPr eaLnBrk="1" hangingPunct="1">
              <a:buFontTx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The Fly</a:t>
            </a:r>
          </a:p>
          <a:p>
            <a:pPr eaLnBrk="1" hangingPunct="1">
              <a:buFontTx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The Twist</a:t>
            </a:r>
          </a:p>
          <a:p>
            <a:pPr eaLnBrk="1" hangingPunct="1">
              <a:buFontTx/>
              <a:buChar char="•"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The Hand Jive</a:t>
            </a:r>
          </a:p>
        </p:txBody>
      </p:sp>
      <p:sp>
        <p:nvSpPr>
          <p:cNvPr id="10244" name="Film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4531342" y="4953000"/>
            <a:ext cx="676275" cy="1524000"/>
          </a:xfrm>
          <a:custGeom>
            <a:avLst/>
            <a:gdLst>
              <a:gd name="T0" fmla="*/ 0 w 21600"/>
              <a:gd name="T1" fmla="*/ 0 h 21600"/>
              <a:gd name="T2" fmla="*/ 338138 w 21600"/>
              <a:gd name="T3" fmla="*/ 0 h 21600"/>
              <a:gd name="T4" fmla="*/ 676275 w 21600"/>
              <a:gd name="T5" fmla="*/ 0 h 21600"/>
              <a:gd name="T6" fmla="*/ 676275 w 21600"/>
              <a:gd name="T7" fmla="*/ 762000 h 21600"/>
              <a:gd name="T8" fmla="*/ 676275 w 21600"/>
              <a:gd name="T9" fmla="*/ 1524000 h 21600"/>
              <a:gd name="T10" fmla="*/ 338138 w 21600"/>
              <a:gd name="T11" fmla="*/ 1524000 h 21600"/>
              <a:gd name="T12" fmla="*/ 0 w 21600"/>
              <a:gd name="T13" fmla="*/ 1524000 h 21600"/>
              <a:gd name="T14" fmla="*/ 0 w 21600"/>
              <a:gd name="T15" fmla="*/ 7620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Film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2819400" y="4953000"/>
            <a:ext cx="676275" cy="1524000"/>
          </a:xfrm>
          <a:custGeom>
            <a:avLst/>
            <a:gdLst>
              <a:gd name="T0" fmla="*/ 0 w 21600"/>
              <a:gd name="T1" fmla="*/ 0 h 21600"/>
              <a:gd name="T2" fmla="*/ 338138 w 21600"/>
              <a:gd name="T3" fmla="*/ 0 h 21600"/>
              <a:gd name="T4" fmla="*/ 676275 w 21600"/>
              <a:gd name="T5" fmla="*/ 0 h 21600"/>
              <a:gd name="T6" fmla="*/ 676275 w 21600"/>
              <a:gd name="T7" fmla="*/ 762000 h 21600"/>
              <a:gd name="T8" fmla="*/ 676275 w 21600"/>
              <a:gd name="T9" fmla="*/ 1524000 h 21600"/>
              <a:gd name="T10" fmla="*/ 338138 w 21600"/>
              <a:gd name="T11" fmla="*/ 1524000 h 21600"/>
              <a:gd name="T12" fmla="*/ 0 w 21600"/>
              <a:gd name="T13" fmla="*/ 1524000 h 21600"/>
              <a:gd name="T14" fmla="*/ 0 w 21600"/>
              <a:gd name="T15" fmla="*/ 7620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ilm">
            <a:hlinkClick r:id="rId5" action="ppaction://hlinkfile"/>
          </p:cNvPr>
          <p:cNvSpPr>
            <a:spLocks noEditPoints="1" noChangeArrowheads="1"/>
          </p:cNvSpPr>
          <p:nvPr/>
        </p:nvSpPr>
        <p:spPr bwMode="auto">
          <a:xfrm>
            <a:off x="3675371" y="4953000"/>
            <a:ext cx="676275" cy="1524000"/>
          </a:xfrm>
          <a:custGeom>
            <a:avLst/>
            <a:gdLst>
              <a:gd name="T0" fmla="*/ 0 w 21600"/>
              <a:gd name="T1" fmla="*/ 0 h 21600"/>
              <a:gd name="T2" fmla="*/ 338138 w 21600"/>
              <a:gd name="T3" fmla="*/ 0 h 21600"/>
              <a:gd name="T4" fmla="*/ 676275 w 21600"/>
              <a:gd name="T5" fmla="*/ 0 h 21600"/>
              <a:gd name="T6" fmla="*/ 676275 w 21600"/>
              <a:gd name="T7" fmla="*/ 762000 h 21600"/>
              <a:gd name="T8" fmla="*/ 676275 w 21600"/>
              <a:gd name="T9" fmla="*/ 1524000 h 21600"/>
              <a:gd name="T10" fmla="*/ 338138 w 21600"/>
              <a:gd name="T11" fmla="*/ 1524000 h 21600"/>
              <a:gd name="T12" fmla="*/ 0 w 21600"/>
              <a:gd name="T13" fmla="*/ 1524000 h 21600"/>
              <a:gd name="T14" fmla="*/ 0 w 21600"/>
              <a:gd name="T15" fmla="*/ 7620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ilm">
            <a:hlinkClick r:id="rId6" action="ppaction://hlinkfile"/>
          </p:cNvPr>
          <p:cNvSpPr>
            <a:spLocks noEditPoints="1" noChangeArrowheads="1"/>
          </p:cNvSpPr>
          <p:nvPr/>
        </p:nvSpPr>
        <p:spPr bwMode="auto">
          <a:xfrm>
            <a:off x="5387313" y="4953000"/>
            <a:ext cx="676275" cy="1524000"/>
          </a:xfrm>
          <a:custGeom>
            <a:avLst/>
            <a:gdLst>
              <a:gd name="T0" fmla="*/ 0 w 21600"/>
              <a:gd name="T1" fmla="*/ 0 h 21600"/>
              <a:gd name="T2" fmla="*/ 338138 w 21600"/>
              <a:gd name="T3" fmla="*/ 0 h 21600"/>
              <a:gd name="T4" fmla="*/ 676275 w 21600"/>
              <a:gd name="T5" fmla="*/ 0 h 21600"/>
              <a:gd name="T6" fmla="*/ 676275 w 21600"/>
              <a:gd name="T7" fmla="*/ 762000 h 21600"/>
              <a:gd name="T8" fmla="*/ 676275 w 21600"/>
              <a:gd name="T9" fmla="*/ 1524000 h 21600"/>
              <a:gd name="T10" fmla="*/ 338138 w 21600"/>
              <a:gd name="T11" fmla="*/ 1524000 h 21600"/>
              <a:gd name="T12" fmla="*/ 0 w 21600"/>
              <a:gd name="T13" fmla="*/ 1524000 h 21600"/>
              <a:gd name="T14" fmla="*/ 0 w 21600"/>
              <a:gd name="T15" fmla="*/ 7620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tx1"/>
                </a:solidFill>
                <a:latin typeface="Rage Italic" pitchFamily="66" charset="0"/>
              </a:rPr>
              <a:t>The 1950s Rebels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7924800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Beatniks &amp; Rock n Roll</a:t>
            </a:r>
          </a:p>
        </p:txBody>
      </p:sp>
      <p:pic>
        <p:nvPicPr>
          <p:cNvPr id="3076" name="Picture 5" descr="MCj04159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90938"/>
            <a:ext cx="26733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371600"/>
            <a:ext cx="5481638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effectLst/>
              </a:rPr>
              <a:t>Mostly white </a:t>
            </a:r>
            <a:r>
              <a:rPr lang="en-US" dirty="0" smtClean="0">
                <a:solidFill>
                  <a:srgbClr val="FFFFFF"/>
                </a:solidFill>
                <a:effectLst/>
                <a:hlinkClick r:id="rId3" action="ppaction://hlinkfile"/>
              </a:rPr>
              <a:t>artist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who felt “beat down” by American culture.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effectLst/>
              </a:rPr>
              <a:t>Looked for alternative lifestyles (rejected suburbia)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effectLst/>
              </a:rPr>
              <a:t>They are the rebels, the non-conformists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FFFF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FFFF"/>
                </a:solidFill>
                <a:effectLst/>
              </a:rPr>
              <a:t>Ex:  </a:t>
            </a:r>
            <a:r>
              <a:rPr lang="en-US" sz="3200" b="1" u="sng" dirty="0" smtClean="0">
                <a:solidFill>
                  <a:srgbClr val="FFFFFF"/>
                </a:solidFill>
                <a:effectLst/>
              </a:rPr>
              <a:t>Jack Kerouac</a:t>
            </a:r>
            <a:r>
              <a:rPr lang="en-US" sz="3200" dirty="0" smtClean="0">
                <a:solidFill>
                  <a:srgbClr val="FFFFFF"/>
                </a:solidFill>
                <a:effectLst/>
              </a:rPr>
              <a:t> who wrote “On The Road”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455613" y="273050"/>
            <a:ext cx="8226425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The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  <a:hlinkClick r:id="rId4" action="ppaction://hlinkfile"/>
              </a:rPr>
              <a:t>Beatniks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30781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75" y="1752600"/>
            <a:ext cx="3273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1"/>
            <a:ext cx="3278188" cy="3670392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6425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Rock n Roll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5181600" cy="4800600"/>
          </a:xfrm>
          <a:solidFill>
            <a:schemeClr val="tx1">
              <a:alpha val="39999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  <a:effectLst/>
              </a:rPr>
              <a:t>Rock ‘n’ roll = music with a loud and heavy beat.</a:t>
            </a: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  <a:effectLst/>
              </a:rPr>
              <a:t>1</a:t>
            </a:r>
            <a:r>
              <a:rPr lang="en-US" b="1" baseline="30000" dirty="0" smtClean="0">
                <a:solidFill>
                  <a:srgbClr val="000000"/>
                </a:solidFill>
                <a:effectLst/>
              </a:rPr>
              <a:t>st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played by </a:t>
            </a:r>
            <a:r>
              <a:rPr lang="en-US" b="1" i="1" u="sng" dirty="0" smtClean="0">
                <a:solidFill>
                  <a:srgbClr val="FF0000"/>
                </a:solidFill>
                <a:effectLst/>
              </a:rPr>
              <a:t>Alan Freed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, Cleveland, Ohio</a:t>
            </a: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  <a:effectLst/>
              </a:rPr>
              <a:t>Influenced by African American rhythm and blues.</a:t>
            </a: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  <a:effectLst/>
              </a:rPr>
              <a:t>SCARED parents! = </a:t>
            </a:r>
            <a:r>
              <a:rPr lang="en-US" b="1" u="sng" dirty="0" smtClean="0">
                <a:solidFill>
                  <a:srgbClr val="FF0000"/>
                </a:solidFill>
                <a:effectLst/>
              </a:rPr>
              <a:t>Generation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/>
          <p:cNvSpPr>
            <a:spLocks noChangeArrowheads="1" noChangeShapeType="1" noTextEdit="1"/>
          </p:cNvSpPr>
          <p:nvPr/>
        </p:nvSpPr>
        <p:spPr bwMode="auto">
          <a:xfrm>
            <a:off x="455613" y="1920875"/>
            <a:ext cx="8226425" cy="1736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Rock 'n' Roll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urry Up"/>
              </a:rPr>
              <a:t>Music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Hurry Up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</a:rPr>
              <a:t>Fear = African American music will influence white teens!!!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Bookman Old Style" panose="02050604050505020204" pitchFamily="18" charset="0"/>
              </a:rPr>
              <a:t>Parents were afraid </a:t>
            </a:r>
            <a:r>
              <a:rPr lang="en-US" sz="2400" dirty="0">
                <a:latin typeface="Bookman Old Style" panose="02050604050505020204" pitchFamily="18" charset="0"/>
              </a:rPr>
              <a:t>r</a:t>
            </a:r>
            <a:r>
              <a:rPr lang="en-US" sz="2400" dirty="0" smtClean="0">
                <a:latin typeface="Bookman Old Style" panose="02050604050505020204" pitchFamily="18" charset="0"/>
              </a:rPr>
              <a:t>ock n roll</a:t>
            </a:r>
          </a:p>
          <a:p>
            <a:pPr>
              <a:buNone/>
            </a:pPr>
            <a:r>
              <a:rPr lang="en-US" sz="2400" dirty="0" smtClean="0">
                <a:latin typeface="Bookman Old Style" panose="02050604050505020204" pitchFamily="18" charset="0"/>
              </a:rPr>
              <a:t>would cause children to</a:t>
            </a:r>
          </a:p>
          <a:p>
            <a:pPr>
              <a:buNone/>
            </a:pPr>
            <a:r>
              <a:rPr lang="en-US" sz="2400" dirty="0">
                <a:latin typeface="Bookman Old Style" panose="02050604050505020204" pitchFamily="18" charset="0"/>
              </a:rPr>
              <a:t>m</a:t>
            </a:r>
            <a:r>
              <a:rPr lang="en-US" sz="2400" dirty="0" smtClean="0">
                <a:latin typeface="Bookman Old Style" panose="02050604050505020204" pitchFamily="18" charset="0"/>
              </a:rPr>
              <a:t>isbehave…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5257800"/>
            <a:ext cx="4038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…So they tried to ban it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Film">
            <a:hlinkClick r:id="rId2" action="ppaction://hlinkfile"/>
          </p:cNvPr>
          <p:cNvSpPr>
            <a:spLocks noEditPoints="1" noChangeArrowheads="1"/>
          </p:cNvSpPr>
          <p:nvPr/>
        </p:nvSpPr>
        <p:spPr bwMode="auto">
          <a:xfrm>
            <a:off x="6324600" y="2286000"/>
            <a:ext cx="1524000" cy="1752600"/>
          </a:xfrm>
          <a:custGeom>
            <a:avLst/>
            <a:gdLst>
              <a:gd name="T0" fmla="*/ 0 w 21600"/>
              <a:gd name="T1" fmla="*/ 0 h 21600"/>
              <a:gd name="T2" fmla="*/ 338138 w 21600"/>
              <a:gd name="T3" fmla="*/ 0 h 21600"/>
              <a:gd name="T4" fmla="*/ 676275 w 21600"/>
              <a:gd name="T5" fmla="*/ 0 h 21600"/>
              <a:gd name="T6" fmla="*/ 676275 w 21600"/>
              <a:gd name="T7" fmla="*/ 762000 h 21600"/>
              <a:gd name="T8" fmla="*/ 676275 w 21600"/>
              <a:gd name="T9" fmla="*/ 1524000 h 21600"/>
              <a:gd name="T10" fmla="*/ 338138 w 21600"/>
              <a:gd name="T11" fmla="*/ 1524000 h 21600"/>
              <a:gd name="T12" fmla="*/ 0 w 21600"/>
              <a:gd name="T13" fmla="*/ 1524000 h 21600"/>
              <a:gd name="T14" fmla="*/ 0 w 21600"/>
              <a:gd name="T15" fmla="*/ 7620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anose="020B0A04020102020204" pitchFamily="34" charset="0"/>
              </a:rPr>
              <a:t>1950s FEAR = Teenagers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676400"/>
            <a:ext cx="8226425" cy="2895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juvenile delinquency</a:t>
            </a:r>
            <a:r>
              <a:rPr lang="en-US" sz="2800" dirty="0" smtClean="0"/>
              <a:t> </a:t>
            </a:r>
            <a:r>
              <a:rPr lang="en-US" sz="2800" dirty="0"/>
              <a:t>=</a:t>
            </a:r>
            <a:r>
              <a:rPr lang="en-US" sz="2800" dirty="0" smtClean="0"/>
              <a:t> antisocial or criminal behavior of young people</a:t>
            </a:r>
          </a:p>
          <a:p>
            <a:pPr eaLnBrk="1" hangingPunct="1">
              <a:buNone/>
              <a:defRPr/>
            </a:pPr>
            <a:endParaRPr lang="en-US" sz="2800" b="1" dirty="0" smtClean="0">
              <a:effectLst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/>
              </a:rPr>
              <a:t>The book </a:t>
            </a:r>
            <a:r>
              <a:rPr lang="en-US" sz="2800" b="1" i="1" u="sng" dirty="0" smtClean="0">
                <a:effectLst/>
              </a:rPr>
              <a:t>1,000,000 Delinquents</a:t>
            </a:r>
            <a:r>
              <a:rPr lang="en-US" sz="2800" b="1" i="1" dirty="0" smtClean="0">
                <a:effectLst/>
              </a:rPr>
              <a:t> </a:t>
            </a:r>
            <a:r>
              <a:rPr lang="en-US" sz="2800" b="1" dirty="0" smtClean="0">
                <a:effectLst/>
              </a:rPr>
              <a:t>predicted that by 1955 1 million teens would have criminal records.</a:t>
            </a:r>
          </a:p>
        </p:txBody>
      </p:sp>
      <p:sp>
        <p:nvSpPr>
          <p:cNvPr id="5124" name="Film">
            <a:hlinkClick r:id="rId2" action="ppaction://hlinkfile"/>
          </p:cNvPr>
          <p:cNvSpPr>
            <a:spLocks noEditPoints="1" noChangeArrowheads="1"/>
          </p:cNvSpPr>
          <p:nvPr/>
        </p:nvSpPr>
        <p:spPr bwMode="auto">
          <a:xfrm>
            <a:off x="2667000" y="4876800"/>
            <a:ext cx="1133475" cy="1752600"/>
          </a:xfrm>
          <a:custGeom>
            <a:avLst/>
            <a:gdLst>
              <a:gd name="T0" fmla="*/ 0 w 21600"/>
              <a:gd name="T1" fmla="*/ 0 h 21600"/>
              <a:gd name="T2" fmla="*/ 566738 w 21600"/>
              <a:gd name="T3" fmla="*/ 0 h 21600"/>
              <a:gd name="T4" fmla="*/ 1133475 w 21600"/>
              <a:gd name="T5" fmla="*/ 0 h 21600"/>
              <a:gd name="T6" fmla="*/ 1133475 w 21600"/>
              <a:gd name="T7" fmla="*/ 876300 h 21600"/>
              <a:gd name="T8" fmla="*/ 1133475 w 21600"/>
              <a:gd name="T9" fmla="*/ 1752600 h 21600"/>
              <a:gd name="T10" fmla="*/ 566738 w 21600"/>
              <a:gd name="T11" fmla="*/ 1752600 h 21600"/>
              <a:gd name="T12" fmla="*/ 0 w 21600"/>
              <a:gd name="T13" fmla="*/ 1752600 h 21600"/>
              <a:gd name="T14" fmla="*/ 0 w 21600"/>
              <a:gd name="T15" fmla="*/ 876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Film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4038600" y="4876800"/>
            <a:ext cx="1133475" cy="1752600"/>
          </a:xfrm>
          <a:custGeom>
            <a:avLst/>
            <a:gdLst>
              <a:gd name="T0" fmla="*/ 0 w 21600"/>
              <a:gd name="T1" fmla="*/ 0 h 21600"/>
              <a:gd name="T2" fmla="*/ 566738 w 21600"/>
              <a:gd name="T3" fmla="*/ 0 h 21600"/>
              <a:gd name="T4" fmla="*/ 1133475 w 21600"/>
              <a:gd name="T5" fmla="*/ 0 h 21600"/>
              <a:gd name="T6" fmla="*/ 1133475 w 21600"/>
              <a:gd name="T7" fmla="*/ 876300 h 21600"/>
              <a:gd name="T8" fmla="*/ 1133475 w 21600"/>
              <a:gd name="T9" fmla="*/ 1752600 h 21600"/>
              <a:gd name="T10" fmla="*/ 566738 w 21600"/>
              <a:gd name="T11" fmla="*/ 1752600 h 21600"/>
              <a:gd name="T12" fmla="*/ 0 w 21600"/>
              <a:gd name="T13" fmla="*/ 1752600 h 21600"/>
              <a:gd name="T14" fmla="*/ 0 w 21600"/>
              <a:gd name="T15" fmla="*/ 876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Film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5410200" y="4876800"/>
            <a:ext cx="1133475" cy="1752600"/>
          </a:xfrm>
          <a:custGeom>
            <a:avLst/>
            <a:gdLst>
              <a:gd name="T0" fmla="*/ 0 w 21600"/>
              <a:gd name="T1" fmla="*/ 0 h 21600"/>
              <a:gd name="T2" fmla="*/ 566738 w 21600"/>
              <a:gd name="T3" fmla="*/ 0 h 21600"/>
              <a:gd name="T4" fmla="*/ 1133475 w 21600"/>
              <a:gd name="T5" fmla="*/ 0 h 21600"/>
              <a:gd name="T6" fmla="*/ 1133475 w 21600"/>
              <a:gd name="T7" fmla="*/ 876300 h 21600"/>
              <a:gd name="T8" fmla="*/ 1133475 w 21600"/>
              <a:gd name="T9" fmla="*/ 1752600 h 21600"/>
              <a:gd name="T10" fmla="*/ 566738 w 21600"/>
              <a:gd name="T11" fmla="*/ 1752600 h 21600"/>
              <a:gd name="T12" fmla="*/ 0 w 21600"/>
              <a:gd name="T13" fmla="*/ 1752600 h 21600"/>
              <a:gd name="T14" fmla="*/ 0 w 21600"/>
              <a:gd name="T15" fmla="*/ 876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ilm">
            <a:hlinkClick r:id="rId5" action="ppaction://hlinkfile"/>
          </p:cNvPr>
          <p:cNvSpPr>
            <a:spLocks noEditPoints="1" noChangeArrowheads="1"/>
          </p:cNvSpPr>
          <p:nvPr/>
        </p:nvSpPr>
        <p:spPr bwMode="auto">
          <a:xfrm>
            <a:off x="7538540" y="1347716"/>
            <a:ext cx="1133475" cy="1752600"/>
          </a:xfrm>
          <a:custGeom>
            <a:avLst/>
            <a:gdLst>
              <a:gd name="T0" fmla="*/ 0 w 21600"/>
              <a:gd name="T1" fmla="*/ 0 h 21600"/>
              <a:gd name="T2" fmla="*/ 566738 w 21600"/>
              <a:gd name="T3" fmla="*/ 0 h 21600"/>
              <a:gd name="T4" fmla="*/ 1133475 w 21600"/>
              <a:gd name="T5" fmla="*/ 0 h 21600"/>
              <a:gd name="T6" fmla="*/ 1133475 w 21600"/>
              <a:gd name="T7" fmla="*/ 876300 h 21600"/>
              <a:gd name="T8" fmla="*/ 1133475 w 21600"/>
              <a:gd name="T9" fmla="*/ 1752600 h 21600"/>
              <a:gd name="T10" fmla="*/ 566738 w 21600"/>
              <a:gd name="T11" fmla="*/ 1752600 h 21600"/>
              <a:gd name="T12" fmla="*/ 0 w 21600"/>
              <a:gd name="T13" fmla="*/ 1752600 h 21600"/>
              <a:gd name="T14" fmla="*/ 0 w 21600"/>
              <a:gd name="T15" fmla="*/ 876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Doo-Wop For Lovers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Will You Be Mine</a:t>
            </a:r>
          </a:p>
          <a:p>
            <a:r>
              <a:rPr lang="en-US" dirty="0" smtClean="0"/>
              <a:t>In the Still of the Night</a:t>
            </a:r>
          </a:p>
          <a:p>
            <a:r>
              <a:rPr lang="en-US" dirty="0" smtClean="0"/>
              <a:t>Stand By Me</a:t>
            </a:r>
            <a:endParaRPr lang="en-US" dirty="0"/>
          </a:p>
        </p:txBody>
      </p:sp>
      <p:pic>
        <p:nvPicPr>
          <p:cNvPr id="1026" name="Picture 2" descr="http://24.media.tumblr.com/tumblr_me4jkzsqwC1rhmvz4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05" y="1757721"/>
            <a:ext cx="4289795" cy="3457576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QUml7C_hMGTBPbdhplM8AsylRfQ7odTz5He1jPYab_y7tShP0r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0"/>
            <a:ext cx="381000" cy="537957"/>
          </a:xfrm>
          <a:prstGeom prst="rect">
            <a:avLst/>
          </a:prstGeom>
          <a:noFill/>
        </p:spPr>
      </p:pic>
      <p:pic>
        <p:nvPicPr>
          <p:cNvPr id="8" name="Picture 4" descr="https://encrypted-tbn0.gstatic.com/images?q=tbn:ANd9GcQUml7C_hMGTBPbdhplM8AsylRfQ7odTz5He1jPYab_y7tShP0r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057400"/>
            <a:ext cx="381000" cy="537957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Uml7C_hMGTBPbdhplM8AsylRfQ7odTz5He1jPYab_y7tShP0r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667000"/>
            <a:ext cx="381000" cy="53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266</Words>
  <Application>Microsoft Office PowerPoint</Application>
  <PresentationFormat>On-screen Show (4:3)</PresentationFormat>
  <Paragraphs>53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Real Postwar Danger:</vt:lpstr>
      <vt:lpstr>Slide 2</vt:lpstr>
      <vt:lpstr>Slide 3</vt:lpstr>
      <vt:lpstr>Slide 4</vt:lpstr>
      <vt:lpstr>Slide 5</vt:lpstr>
      <vt:lpstr>Slide 6</vt:lpstr>
      <vt:lpstr>Slide 7</vt:lpstr>
      <vt:lpstr>1950s FEAR = Teenagers</vt:lpstr>
      <vt:lpstr>Doo-Wop For Lovers</vt:lpstr>
      <vt:lpstr>Women of Rock n Roll</vt:lpstr>
      <vt:lpstr>Slide 11</vt:lpstr>
      <vt:lpstr>Slide 12</vt:lpstr>
    </vt:vector>
  </TitlesOfParts>
  <Company>Peabody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Postwar Danger</dc:title>
  <dc:creator>Administrator</dc:creator>
  <cp:lastModifiedBy>Administrator</cp:lastModifiedBy>
  <cp:revision>26</cp:revision>
  <dcterms:created xsi:type="dcterms:W3CDTF">2013-04-09T01:09:48Z</dcterms:created>
  <dcterms:modified xsi:type="dcterms:W3CDTF">2015-03-20T12:27:28Z</dcterms:modified>
</cp:coreProperties>
</file>